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5" r:id="rId1"/>
    <p:sldMasterId id="2147483706" r:id="rId2"/>
    <p:sldMasterId id="2147483707" r:id="rId3"/>
    <p:sldMasterId id="2147483726" r:id="rId4"/>
  </p:sldMasterIdLst>
  <p:notesMasterIdLst>
    <p:notesMasterId r:id="rId41"/>
  </p:notesMasterIdLst>
  <p:sldIdLst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26" r:id="rId20"/>
    <p:sldId id="365" r:id="rId21"/>
    <p:sldId id="271" r:id="rId22"/>
    <p:sldId id="272" r:id="rId23"/>
    <p:sldId id="281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49" r:id="rId33"/>
    <p:sldId id="366" r:id="rId34"/>
    <p:sldId id="346" r:id="rId35"/>
    <p:sldId id="294" r:id="rId36"/>
    <p:sldId id="295" r:id="rId37"/>
    <p:sldId id="340" r:id="rId38"/>
    <p:sldId id="347" r:id="rId39"/>
    <p:sldId id="275" r:id="rId4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  <p:cmAuthor id="1" name="Microsoft Office User" initials="Office" lastIdx="2" clrIdx="1">
    <p:extLst/>
  </p:cmAuthor>
  <p:cmAuthor id="2" name="Microsoft Office User" initials="Office [2]" lastIdx="1" clrIdx="2">
    <p:extLst/>
  </p:cmAuthor>
  <p:cmAuthor id="3" name="Microsoft Office User" initials="Office [3]" lastIdx="1" clrIdx="3">
    <p:extLst/>
  </p:cmAuthor>
  <p:cmAuthor id="4" name="Microsoft Office User" initials="Office [4]" lastIdx="1" clrIdx="4">
    <p:extLst/>
  </p:cmAuthor>
  <p:cmAuthor id="5" name="Microsoft Office User" initials="Office [5]" lastIdx="1" clrIdx="5">
    <p:extLst/>
  </p:cmAuthor>
  <p:cmAuthor id="6" name="Microsoft Office User" initials="Office [6]" lastIdx="1" clrIdx="6">
    <p:extLst/>
  </p:cmAuthor>
  <p:cmAuthor id="7" name="Microsoft Office User" initials="Office [7]" lastIdx="1" clrIdx="7">
    <p:extLst/>
  </p:cmAuthor>
  <p:cmAuthor id="8" name="Microsoft Office User" initials="Office [8]" lastIdx="1" clrIdx="8">
    <p:extLst/>
  </p:cmAuthor>
  <p:cmAuthor id="9" name="Microsoft Office User" initials="Office [9]" lastIdx="1" clrIdx="9">
    <p:extLst/>
  </p:cmAuthor>
  <p:cmAuthor id="10" name="Microsoft Office User" initials="Office [10]" lastIdx="1" clrIdx="10">
    <p:extLst/>
  </p:cmAuthor>
  <p:cmAuthor id="11" name="Microsoft Office User" initials="Office [11]" lastIdx="1" clrIdx="11">
    <p:extLst/>
  </p:cmAuthor>
  <p:cmAuthor id="12" name="Microsoft Office User" initials="Office [12]" lastIdx="1" clrIdx="12">
    <p:extLst/>
  </p:cmAuthor>
  <p:cmAuthor id="13" name="Microsoft Office User" initials="Office [13]" lastIdx="1" clrIdx="13">
    <p:extLst/>
  </p:cmAuthor>
  <p:cmAuthor id="14" name="Microsoft Office User" initials="Office [14]" lastIdx="1" clrIdx="14">
    <p:extLst/>
  </p:cmAuthor>
  <p:cmAuthor id="15" name="Microsoft Office User" initials="Office [15]" lastIdx="1" clrIdx="15">
    <p:extLst/>
  </p:cmAuthor>
  <p:cmAuthor id="16" name="Microsoft Office User" initials="Office [16]" lastIdx="1" clrIdx="16">
    <p:extLst/>
  </p:cmAuthor>
  <p:cmAuthor id="17" name="Microsoft Office User" initials="Office [17]" lastIdx="1" clrIdx="17">
    <p:extLst/>
  </p:cmAuthor>
  <p:cmAuthor id="18" name="Usuario" initials="U" lastIdx="5" clrIdx="18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F50CEE-1A6B-45B8-A7CB-1027DC3127E0}">
  <a:tblStyle styleId="{07F50CEE-1A6B-45B8-A7CB-1027DC3127E0}" styleName="Table_0">
    <a:wholeTbl>
      <a:tcTxStyle b="off" i="off">
        <a:font>
          <a:latin typeface="Franklin Gothic Medium"/>
          <a:ea typeface="Franklin Gothic Medium"/>
          <a:cs typeface="Franklin Gothic Medium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9F1"/>
          </a:solidFill>
        </a:fill>
      </a:tcStyle>
    </a:wholeTbl>
    <a:band1H>
      <a:tcTxStyle/>
      <a:tcStyle>
        <a:tcBdr/>
        <a:fill>
          <a:solidFill>
            <a:srgbClr val="CAD1E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E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Franklin Gothic Medium"/>
          <a:ea typeface="Franklin Gothic Medium"/>
          <a:cs typeface="Franklin Gothic Medium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Medium"/>
          <a:ea typeface="Franklin Gothic Medium"/>
          <a:cs typeface="Franklin Gothic Medium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Medium"/>
          <a:ea typeface="Franklin Gothic Medium"/>
          <a:cs typeface="Franklin Gothic Medium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Franklin Gothic Medium"/>
          <a:ea typeface="Franklin Gothic Medium"/>
          <a:cs typeface="Franklin Gothic Medium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45" autoAdjust="0"/>
    <p:restoredTop sz="71976" autoAdjust="0"/>
  </p:normalViewPr>
  <p:slideViewPr>
    <p:cSldViewPr>
      <p:cViewPr varScale="1">
        <p:scale>
          <a:sx n="82" d="100"/>
          <a:sy n="82" d="100"/>
        </p:scale>
        <p:origin x="20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57718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96" name="Shape 496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1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914292">
              <a:buClrTx/>
              <a:buSzTx/>
              <a:defRPr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E69A0-D176-3A40-B7D8-35817481DB2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539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E69A0-D176-3A40-B7D8-35817481DB2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7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E69A0-D176-3A40-B7D8-35817481DB2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51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23" name="Shape 623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13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108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1301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_tradnl" dirty="0"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6111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Shape 63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2" name="Shape 6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100" dirty="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3" name="Shape 6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10" name="Shape 510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2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None/>
            </a:pPr>
            <a:endParaRPr lang="es-ES" sz="1200" dirty="0">
              <a:solidFill>
                <a:srgbClr val="FFFF00"/>
              </a:solidFill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spcAft>
                <a:spcPts val="0"/>
              </a:spcAft>
              <a:buAutoNum type="arabicPeriod"/>
            </a:pPr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1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45272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4543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Relacionado un poco con la página 2 de su ficha.</a:t>
            </a:r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Shape 67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22" name="Shape 522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5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29" name="Shape 529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6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47" name="Shape 547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7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11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71" name="Shape 571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8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E69A0-D176-3A40-B7D8-35817481DB2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8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Shape 3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39" name="Shape 3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168775" y="273050"/>
            <a:ext cx="459739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23850" algn="l" rtl="0">
              <a:spcBef>
                <a:spcPts val="4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23850" algn="l" rtl="0">
              <a:spcBef>
                <a:spcPts val="4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381093" y="3733800"/>
            <a:ext cx="3255264" cy="239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3859305" y="6423585"/>
            <a:ext cx="3316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sz="2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pic" idx="2"/>
          </p:nvPr>
        </p:nvSpPr>
        <p:spPr>
          <a:xfrm>
            <a:off x="277906" y="228600"/>
            <a:ext cx="3460658" cy="634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169404" y="3995737"/>
            <a:ext cx="3898272" cy="2147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bove Caption">
  <p:cSld name="Picture above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sz="2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pic" idx="2"/>
          </p:nvPr>
        </p:nvSpPr>
        <p:spPr>
          <a:xfrm>
            <a:off x="277905" y="228600"/>
            <a:ext cx="6378389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506505" y="5257799"/>
            <a:ext cx="6191157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ictures with Caption">
  <p:cSld name="2 Pictures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81094" y="3733800"/>
            <a:ext cx="6179566" cy="239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5212262" y="6235607"/>
            <a:ext cx="13483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81095" y="6235607"/>
            <a:ext cx="46481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163" name="Shape 163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4" name="Shape 164"/>
          <p:cNvSpPr>
            <a:spLocks noGrp="1"/>
          </p:cNvSpPr>
          <p:nvPr>
            <p:ph type="pic" idx="2"/>
          </p:nvPr>
        </p:nvSpPr>
        <p:spPr>
          <a:xfrm>
            <a:off x="6802438" y="237494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pic" idx="3"/>
          </p:nvPr>
        </p:nvSpPr>
        <p:spPr>
          <a:xfrm>
            <a:off x="6802438" y="4535424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s with Caption">
  <p:cSld name="3 Pictures with Ca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81094" y="3733800"/>
            <a:ext cx="4015304" cy="239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>
            <a:off x="3048000" y="6235607"/>
            <a:ext cx="13483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381095" y="6235607"/>
            <a:ext cx="25907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174" name="Shape 174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6" name="Shape 176"/>
          <p:cNvSpPr>
            <a:spLocks noGrp="1"/>
          </p:cNvSpPr>
          <p:nvPr>
            <p:ph type="pic" idx="2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pic" idx="3"/>
          </p:nvPr>
        </p:nvSpPr>
        <p:spPr>
          <a:xfrm>
            <a:off x="4624388" y="2381663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pic" idx="4"/>
          </p:nvPr>
        </p:nvSpPr>
        <p:spPr>
          <a:xfrm>
            <a:off x="6803136" y="2381662"/>
            <a:ext cx="2057400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s with Caption, Alt.">
  <p:cSld name="3 Pictures with Caption, Alt.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sz="2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pic" idx="2"/>
          </p:nvPr>
        </p:nvSpPr>
        <p:spPr>
          <a:xfrm>
            <a:off x="277905" y="2365248"/>
            <a:ext cx="4240119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953000" y="3995737"/>
            <a:ext cx="3108960" cy="2147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dt" idx="10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dirty="0"/>
          </a:p>
        </p:txBody>
      </p:sp>
      <p:sp>
        <p:nvSpPr>
          <p:cNvPr id="188" name="Shape 188"/>
          <p:cNvSpPr>
            <a:spLocks noGrp="1"/>
          </p:cNvSpPr>
          <p:nvPr>
            <p:ph type="pic" idx="3"/>
          </p:nvPr>
        </p:nvSpPr>
        <p:spPr>
          <a:xfrm>
            <a:off x="277905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pic" idx="4"/>
          </p:nvPr>
        </p:nvSpPr>
        <p:spPr>
          <a:xfrm>
            <a:off x="2460625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 rot="5400000">
            <a:off x="2204149" y="275525"/>
            <a:ext cx="4144963" cy="755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 rot="5400000">
            <a:off x="5750720" y="3199794"/>
            <a:ext cx="5171422" cy="68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 rot="5400000">
            <a:off x="1293765" y="122191"/>
            <a:ext cx="518486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Shape 205"/>
          <p:cNvSpPr txBox="1"/>
          <p:nvPr/>
        </p:nvSpPr>
        <p:spPr>
          <a:xfrm rot="-5400000">
            <a:off x="8593111" y="561668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Alt.">
  <p:cSld name="Title and Content, Alt.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Shape 4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98518" y="1129553"/>
            <a:ext cx="7558960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6" name="Shape 226" descr="BigANoTextCILCLogo.png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2794397" y="976606"/>
            <a:ext cx="6349603" cy="6350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venir"/>
              <a:buNone/>
              <a:defRPr sz="4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49" name="Shape 249" descr="BigANoTextCILCLogo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7010400" y="4954351"/>
            <a:ext cx="2008563" cy="2008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57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2"/>
          </p:nvPr>
        </p:nvSpPr>
        <p:spPr>
          <a:xfrm>
            <a:off x="4648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2"/>
          </p:nvPr>
        </p:nvSpPr>
        <p:spPr>
          <a:xfrm>
            <a:off x="457200" y="2438399"/>
            <a:ext cx="4040188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4"/>
          </p:nvPr>
        </p:nvSpPr>
        <p:spPr>
          <a:xfrm>
            <a:off x="4645025" y="2438399"/>
            <a:ext cx="4041775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chemeClr val="lt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09600" y="304800"/>
            <a:ext cx="586740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2"/>
          </p:nvPr>
        </p:nvSpPr>
        <p:spPr>
          <a:xfrm>
            <a:off x="7159752" y="2130552"/>
            <a:ext cx="1673352" cy="281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None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81" name="Shape 281" descr="BigANoTextCILCLogo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7010400" y="4954351"/>
            <a:ext cx="2008563" cy="2008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solidFill>
          <a:schemeClr val="dk2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5" name="Shape 285"/>
          <p:cNvSpPr>
            <a:spLocks noGrp="1"/>
          </p:cNvSpPr>
          <p:nvPr>
            <p:ph type="pic" idx="2"/>
          </p:nvPr>
        </p:nvSpPr>
        <p:spPr>
          <a:xfrm>
            <a:off x="152400" y="152400"/>
            <a:ext cx="67056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7162800" y="2133600"/>
            <a:ext cx="1676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venir"/>
              <a:buNone/>
              <a:defRPr sz="20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1" name="Shape 291" descr="BigANoTextCILCLogo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7010400" y="4954351"/>
            <a:ext cx="2008563" cy="2008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 rot="5400000">
            <a:off x="2381242" y="-281171"/>
            <a:ext cx="4407408" cy="840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 rot="5400000">
            <a:off x="5075237" y="2362201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6" name="Shape 306" descr="BigANoTextCILCLogo.png"/>
          <p:cNvPicPr preferRelativeResize="0"/>
          <p:nvPr/>
        </p:nvPicPr>
        <p:blipFill rotWithShape="1">
          <a:blip r:embed="rId2">
            <a:alphaModFix amt="34000"/>
          </a:blip>
          <a:srcRect/>
          <a:stretch/>
        </p:blipFill>
        <p:spPr>
          <a:xfrm rot="5400000">
            <a:off x="326" y="1779118"/>
            <a:ext cx="4575635" cy="4576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3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2 Pictures">
  <p:cSld name="Title Slide with 2 Picture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ctr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" name="Shape 57"/>
          <p:cNvSpPr>
            <a:spLocks noGrp="1"/>
          </p:cNvSpPr>
          <p:nvPr>
            <p:ph type="pic" idx="2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3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857250" y="1779494"/>
            <a:ext cx="3086100" cy="204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450"/>
              <a:buFont typeface="Noto Sans Symbols"/>
              <a:buNone/>
              <a:defRPr sz="4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762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Char char="■"/>
              <a:defRPr sz="1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71462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Char char="■"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7146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Char char="■"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Alt.">
  <p:cSld name="Title and Content, Alt.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98518" y="1129553"/>
            <a:ext cx="7558960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719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2 Pictures">
  <p:cSld name="Title Slide with 2 Picture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ctr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" name="Shape 57"/>
          <p:cNvSpPr>
            <a:spLocks noGrp="1"/>
          </p:cNvSpPr>
          <p:nvPr>
            <p:ph type="pic" idx="2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3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857250" y="1779494"/>
            <a:ext cx="3086100" cy="204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450"/>
              <a:buFont typeface="Noto Sans Symbols"/>
              <a:buNone/>
              <a:defRPr sz="4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762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Char char="■"/>
              <a:defRPr sz="1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71462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Char char="■"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7146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Char char="■"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54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2586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49B4C5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49B4C5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58906" y="6248774"/>
            <a:ext cx="14746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286000" y="6248774"/>
            <a:ext cx="563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305800" y="624877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40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69" name="Shape 69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575742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39987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87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spcBef>
                <a:spcPts val="320"/>
              </a:spcBef>
              <a:spcAft>
                <a:spcPts val="0"/>
              </a:spcAft>
              <a:buClr>
                <a:srgbClr val="49B4C5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spcBef>
                <a:spcPts val="320"/>
              </a:spcBef>
              <a:spcAft>
                <a:spcPts val="0"/>
              </a:spcAft>
              <a:buClr>
                <a:srgbClr val="49B4C5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spcBef>
                <a:spcPts val="320"/>
              </a:spcBef>
              <a:spcAft>
                <a:spcPts val="0"/>
              </a:spcAft>
              <a:buClr>
                <a:srgbClr val="49B4C5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spcBef>
                <a:spcPts val="320"/>
              </a:spcBef>
              <a:spcAft>
                <a:spcPts val="0"/>
              </a:spcAft>
              <a:buClr>
                <a:srgbClr val="49B4C5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49B4C5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49B4C5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4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rgbClr val="35A2FD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49B4C5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49B4C5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3393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, Top and Bottom">
  <p:cSld name="2 Content, Top and Bottom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98517" y="1985963"/>
            <a:ext cx="7569157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98517" y="4164965"/>
            <a:ext cx="7569157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8" name="Shape 98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44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">
  <p:cSld name="3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3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6205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ntent">
  <p:cSld name="4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502920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502920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397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62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168775" y="273050"/>
            <a:ext cx="459739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23850" algn="l" rtl="0">
              <a:spcBef>
                <a:spcPts val="4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23850" algn="l" rtl="0">
              <a:spcBef>
                <a:spcPts val="4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381093" y="3733800"/>
            <a:ext cx="3255264" cy="239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3859305" y="6423585"/>
            <a:ext cx="3316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54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503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49B4C5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49B4C5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58906" y="6248774"/>
            <a:ext cx="14746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286000" y="6248774"/>
            <a:ext cx="563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305800" y="624877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69" name="Shape 69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sz="2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pic" idx="2"/>
          </p:nvPr>
        </p:nvSpPr>
        <p:spPr>
          <a:xfrm>
            <a:off x="277906" y="228600"/>
            <a:ext cx="3460658" cy="634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169404" y="3995737"/>
            <a:ext cx="3898272" cy="2147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4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8146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bove Caption">
  <p:cSld name="Picture above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sz="2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pic" idx="2"/>
          </p:nvPr>
        </p:nvSpPr>
        <p:spPr>
          <a:xfrm>
            <a:off x="277905" y="228600"/>
            <a:ext cx="6378389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506505" y="5257799"/>
            <a:ext cx="6191157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4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99782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ictures with Caption">
  <p:cSld name="2 Pictures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81094" y="3733800"/>
            <a:ext cx="6179566" cy="239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5212262" y="6235607"/>
            <a:ext cx="13483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81095" y="6235607"/>
            <a:ext cx="46481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54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163" name="Shape 163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4" name="Shape 164"/>
          <p:cNvSpPr>
            <a:spLocks noGrp="1"/>
          </p:cNvSpPr>
          <p:nvPr>
            <p:ph type="pic" idx="2"/>
          </p:nvPr>
        </p:nvSpPr>
        <p:spPr>
          <a:xfrm>
            <a:off x="6802438" y="237494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pic" idx="3"/>
          </p:nvPr>
        </p:nvSpPr>
        <p:spPr>
          <a:xfrm>
            <a:off x="6802438" y="4535424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821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s with Caption">
  <p:cSld name="3 Pictures with Ca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81094" y="3733800"/>
            <a:ext cx="4015304" cy="239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>
            <a:off x="3048000" y="6235607"/>
            <a:ext cx="13483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381095" y="6235607"/>
            <a:ext cx="25907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54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174" name="Shape 174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6" name="Shape 176"/>
          <p:cNvSpPr>
            <a:spLocks noGrp="1"/>
          </p:cNvSpPr>
          <p:nvPr>
            <p:ph type="pic" idx="2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pic" idx="3"/>
          </p:nvPr>
        </p:nvSpPr>
        <p:spPr>
          <a:xfrm>
            <a:off x="4624388" y="2381663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pic" idx="4"/>
          </p:nvPr>
        </p:nvSpPr>
        <p:spPr>
          <a:xfrm>
            <a:off x="6803136" y="2381662"/>
            <a:ext cx="2057400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7372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s with Caption, Alt.">
  <p:cSld name="3 Pictures with Caption, Alt.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sz="2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pic" idx="2"/>
          </p:nvPr>
        </p:nvSpPr>
        <p:spPr>
          <a:xfrm>
            <a:off x="277905" y="2365248"/>
            <a:ext cx="4240119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953000" y="3995737"/>
            <a:ext cx="3108960" cy="2147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49B4C5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dt" idx="10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4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dirty="0"/>
          </a:p>
        </p:txBody>
      </p:sp>
      <p:sp>
        <p:nvSpPr>
          <p:cNvPr id="188" name="Shape 188"/>
          <p:cNvSpPr>
            <a:spLocks noGrp="1"/>
          </p:cNvSpPr>
          <p:nvPr>
            <p:ph type="pic" idx="3"/>
          </p:nvPr>
        </p:nvSpPr>
        <p:spPr>
          <a:xfrm>
            <a:off x="277905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pic" idx="4"/>
          </p:nvPr>
        </p:nvSpPr>
        <p:spPr>
          <a:xfrm>
            <a:off x="2460625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3310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 rot="5400000">
            <a:off x="2204149" y="275525"/>
            <a:ext cx="4144963" cy="755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215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 rot="5400000">
            <a:off x="5750720" y="3199794"/>
            <a:ext cx="5171422" cy="68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 rot="5400000">
            <a:off x="1293765" y="122191"/>
            <a:ext cx="518486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05" name="Shape 205"/>
          <p:cNvSpPr txBox="1"/>
          <p:nvPr/>
        </p:nvSpPr>
        <p:spPr>
          <a:xfrm rot="-5400000">
            <a:off x="8593111" y="561668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11902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1C4856"/>
              </a:solidFill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1C4856"/>
              </a:solidFill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>
                <a:solidFill>
                  <a:srgbClr val="1C4856"/>
                </a:solidFill>
              </a:rPr>
              <a:pPr/>
              <a:t>‹#›</a:t>
            </a:fld>
            <a:endParaRPr>
              <a:solidFill>
                <a:srgbClr val="1C4856"/>
              </a:solidFill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9415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1C4856"/>
              </a:solidFill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1C4856"/>
              </a:solidFill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>
                <a:solidFill>
                  <a:srgbClr val="1C4856"/>
                </a:solidFill>
              </a:rPr>
              <a:pPr/>
              <a:t>‹#›</a:t>
            </a:fld>
            <a:endParaRPr>
              <a:solidFill>
                <a:srgbClr val="1C4856"/>
              </a:solidFill>
            </a:endParaRPr>
          </a:p>
        </p:txBody>
      </p:sp>
      <p:pic>
        <p:nvPicPr>
          <p:cNvPr id="226" name="Shape 226" descr="BigANoTextCILCLogo.png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2794397" y="976606"/>
            <a:ext cx="6349603" cy="635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725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None/>
              <a:defRPr sz="1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C7C7C7"/>
              </a:solidFill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8234680" y="635635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C7C7C7"/>
              </a:solidFill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venir"/>
              <a:buNone/>
              <a:defRPr sz="4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35" name="Shape 235" descr="BigANoTextCILCLogo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7010400" y="4954351"/>
            <a:ext cx="2008563" cy="2008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31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39987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>
                <a:solidFill>
                  <a:srgbClr val="C7C7C7"/>
                </a:solidFill>
              </a:rPr>
              <a:pPr/>
              <a:t>‹#›</a:t>
            </a:fld>
            <a:endParaRPr>
              <a:solidFill>
                <a:srgbClr val="C7C7C7"/>
              </a:solidFill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venir"/>
              <a:buNone/>
              <a:defRPr sz="4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49" name="Shape 249" descr="BigANoTextCILCLogo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7010400" y="4954351"/>
            <a:ext cx="2008563" cy="2008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8632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57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2"/>
          </p:nvPr>
        </p:nvSpPr>
        <p:spPr>
          <a:xfrm>
            <a:off x="4648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1C4856"/>
              </a:solidFill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1C4856"/>
              </a:solidFill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>
                <a:solidFill>
                  <a:srgbClr val="1C4856"/>
                </a:solidFill>
              </a:rPr>
              <a:pPr/>
              <a:t>‹#›</a:t>
            </a:fld>
            <a:endParaRPr>
              <a:solidFill>
                <a:srgbClr val="1C4856"/>
              </a:solidFill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2501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2"/>
          </p:nvPr>
        </p:nvSpPr>
        <p:spPr>
          <a:xfrm>
            <a:off x="457200" y="2438399"/>
            <a:ext cx="4040188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4"/>
          </p:nvPr>
        </p:nvSpPr>
        <p:spPr>
          <a:xfrm>
            <a:off x="4645025" y="2438399"/>
            <a:ext cx="4041775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1C4856"/>
              </a:solidFill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1C4856"/>
              </a:solidFill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>
                <a:solidFill>
                  <a:srgbClr val="1C4856"/>
                </a:solidFill>
              </a:rPr>
              <a:pPr/>
              <a:t>‹#›</a:t>
            </a:fld>
            <a:endParaRPr>
              <a:solidFill>
                <a:srgbClr val="1C4856"/>
              </a:solidFill>
            </a:endParaRPr>
          </a:p>
        </p:txBody>
      </p:sp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1815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bg>
      <p:bgPr>
        <a:solidFill>
          <a:schemeClr val="lt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09600" y="304800"/>
            <a:ext cx="586740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2"/>
          </p:nvPr>
        </p:nvSpPr>
        <p:spPr>
          <a:xfrm>
            <a:off x="7159752" y="2130552"/>
            <a:ext cx="1673352" cy="281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1C4856"/>
              </a:solidFill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1C4856"/>
              </a:solidFill>
            </a:endParaRPr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None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81" name="Shape 281" descr="BigANoTextCILCLogo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7010400" y="4954351"/>
            <a:ext cx="2008563" cy="2008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7622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bg>
      <p:bgPr>
        <a:solidFill>
          <a:schemeClr val="dk2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5" name="Shape 285"/>
          <p:cNvSpPr>
            <a:spLocks noGrp="1"/>
          </p:cNvSpPr>
          <p:nvPr>
            <p:ph type="pic" idx="2"/>
          </p:nvPr>
        </p:nvSpPr>
        <p:spPr>
          <a:xfrm>
            <a:off x="152400" y="152400"/>
            <a:ext cx="67056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7162800" y="2133600"/>
            <a:ext cx="1676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C7C7C7"/>
              </a:solidFill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C7C7C7"/>
              </a:solidFill>
            </a:endParaRPr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>
                <a:solidFill>
                  <a:srgbClr val="C7C7C7"/>
                </a:solidFill>
              </a:rPr>
              <a:pPr/>
              <a:t>‹#›</a:t>
            </a:fld>
            <a:endParaRPr>
              <a:solidFill>
                <a:srgbClr val="C7C7C7"/>
              </a:solidFill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venir"/>
              <a:buNone/>
              <a:defRPr sz="20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1" name="Shape 291" descr="BigANoTextCILCLogo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7010400" y="4954351"/>
            <a:ext cx="2008563" cy="2008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5290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 rot="5400000">
            <a:off x="2381242" y="-281171"/>
            <a:ext cx="4407408" cy="840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1C4856"/>
              </a:solidFill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1C4856"/>
              </a:solidFill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>
                <a:solidFill>
                  <a:srgbClr val="1C4856"/>
                </a:solidFill>
              </a:rPr>
              <a:pPr/>
              <a:t>‹#›</a:t>
            </a:fld>
            <a:endParaRPr>
              <a:solidFill>
                <a:srgbClr val="1C48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157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 rot="5400000">
            <a:off x="5075237" y="2362201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1C4856"/>
              </a:solidFill>
            </a:endParaRPr>
          </a:p>
        </p:txBody>
      </p:sp>
      <p:sp>
        <p:nvSpPr>
          <p:cNvPr id="304" name="Shape 304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1C4856"/>
              </a:solidFill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>
                <a:solidFill>
                  <a:srgbClr val="C7C7C7"/>
                </a:solidFill>
              </a:rPr>
              <a:pPr/>
              <a:t>‹#›</a:t>
            </a:fld>
            <a:endParaRPr>
              <a:solidFill>
                <a:srgbClr val="C7C7C7"/>
              </a:solidFill>
            </a:endParaRPr>
          </a:p>
        </p:txBody>
      </p:sp>
      <p:pic>
        <p:nvPicPr>
          <p:cNvPr id="306" name="Shape 306" descr="BigANoTextCILCLogo.png"/>
          <p:cNvPicPr preferRelativeResize="0"/>
          <p:nvPr/>
        </p:nvPicPr>
        <p:blipFill rotWithShape="1">
          <a:blip r:embed="rId2">
            <a:alphaModFix amt="34000"/>
          </a:blip>
          <a:srcRect/>
          <a:stretch/>
        </p:blipFill>
        <p:spPr>
          <a:xfrm rot="5400000">
            <a:off x="326" y="1779118"/>
            <a:ext cx="4575635" cy="4576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4852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1C4856"/>
              </a:solidFill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1C4856"/>
              </a:solidFill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>
                <a:solidFill>
                  <a:srgbClr val="1C4856"/>
                </a:solidFill>
              </a:rPr>
              <a:pPr/>
              <a:t>‹#›</a:t>
            </a:fld>
            <a:endParaRPr>
              <a:solidFill>
                <a:srgbClr val="1C48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326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srgbClr val="1C4856"/>
                </a:solidFill>
              </a:rPr>
              <a:pPr/>
              <a:t>4/15/2018</a:t>
            </a:fld>
            <a:endParaRPr lang="en-US" dirty="0">
              <a:solidFill>
                <a:srgbClr val="1C48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C48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srgbClr val="1C4856"/>
                </a:solidFill>
              </a:rPr>
              <a:pPr/>
              <a:t>‹#›</a:t>
            </a:fld>
            <a:endParaRPr lang="en-US" dirty="0">
              <a:solidFill>
                <a:srgbClr val="1C485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765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spcBef>
                <a:spcPts val="320"/>
              </a:spcBef>
              <a:spcAft>
                <a:spcPts val="0"/>
              </a:spcAft>
              <a:buClr>
                <a:srgbClr val="49B4C5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spcBef>
                <a:spcPts val="320"/>
              </a:spcBef>
              <a:spcAft>
                <a:spcPts val="0"/>
              </a:spcAft>
              <a:buClr>
                <a:srgbClr val="49B4C5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spcBef>
                <a:spcPts val="320"/>
              </a:spcBef>
              <a:spcAft>
                <a:spcPts val="0"/>
              </a:spcAft>
              <a:buClr>
                <a:srgbClr val="49B4C5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spcBef>
                <a:spcPts val="320"/>
              </a:spcBef>
              <a:spcAft>
                <a:spcPts val="0"/>
              </a:spcAft>
              <a:buClr>
                <a:srgbClr val="49B4C5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49B4C5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49B4C5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4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rgbClr val="35A2FD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5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49B4C5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49B4C5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, Top and Bottom">
  <p:cSld name="2 Content, Top and Bottom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98517" y="1985963"/>
            <a:ext cx="7569157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98517" y="4164965"/>
            <a:ext cx="7569157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8" name="Shape 98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">
  <p:cSld name="3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3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ntent">
  <p:cSld name="4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49B4C5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502920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502920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4" name="Shape 214" descr="BigANoTextCILCLogo.png"/>
          <p:cNvPicPr preferRelativeResize="0"/>
          <p:nvPr/>
        </p:nvPicPr>
        <p:blipFill rotWithShape="1">
          <a:blip r:embed="rId12">
            <a:alphaModFix amt="10000"/>
          </a:blip>
          <a:srcRect/>
          <a:stretch/>
        </p:blipFill>
        <p:spPr>
          <a:xfrm>
            <a:off x="2398510" y="881028"/>
            <a:ext cx="6745489" cy="67464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2" r:id="rId3"/>
    <p:sldLayoutId id="2147483673" r:id="rId4"/>
    <p:sldLayoutId id="2147483674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49B4C5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25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1C4856"/>
              </a:solidFill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1C4856"/>
              </a:solidFill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>
                <a:solidFill>
                  <a:srgbClr val="1C4856"/>
                </a:solidFill>
              </a:rPr>
              <a:pPr/>
              <a:t>‹#›</a:t>
            </a:fld>
            <a:endParaRPr>
              <a:solidFill>
                <a:srgbClr val="1C4856"/>
              </a:solidFill>
            </a:endParaRPr>
          </a:p>
        </p:txBody>
      </p:sp>
      <p:pic>
        <p:nvPicPr>
          <p:cNvPr id="214" name="Shape 214" descr="BigANoTextCILCLogo.png"/>
          <p:cNvPicPr preferRelativeResize="0"/>
          <p:nvPr/>
        </p:nvPicPr>
        <p:blipFill rotWithShape="1">
          <a:blip r:embed="rId14">
            <a:alphaModFix amt="10000"/>
          </a:blip>
          <a:srcRect/>
          <a:stretch/>
        </p:blipFill>
        <p:spPr>
          <a:xfrm>
            <a:off x="2398510" y="881028"/>
            <a:ext cx="6745489" cy="6746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5361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qc.cuny.edu/latinxseneeuu/test-de-compatibilidad" TargetMode="External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sites.google.com/a/qc.cuny.edu/latinxseneeuu/nosotro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latino-americans/es/timelin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hyperlink" Target="https://sites.google.com/a/qc.cuny.edu/latinxseneeuu/historias" TargetMode="External"/><Relationship Id="rId4" Type="http://schemas.openxmlformats.org/officeDocument/2006/relationships/hyperlink" Target="https://sites.google.com/a/qc.cuny.edu/latinoseeuu2018/historia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Y5xFb-Y4vY&amp;feature=youtu.b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cilcusalatinos/historia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-4EcO_ZmLUO5nSlPAl3VgcA1IwflWfmpI5gPfm7GcnE/edit#slide=id.p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South_Lawndale,_Chicago" TargetMode="External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teleplaza.gc.cuny.edu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cilc.gc.cuny.edu/" TargetMode="Externa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/>
          <p:nvPr/>
        </p:nvSpPr>
        <p:spPr>
          <a:xfrm>
            <a:off x="0" y="-35131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venir Book" charset="0"/>
                <a:ea typeface="Avenir Book" charset="0"/>
                <a:cs typeface="Avenir Book" charset="0"/>
                <a:sym typeface="Avenir"/>
              </a:rPr>
              <a:t> </a:t>
            </a:r>
            <a:endParaRPr sz="2400" dirty="0">
              <a:solidFill>
                <a:srgbClr val="92D050"/>
              </a:solidFill>
              <a:latin typeface="Avenir Book" charset="0"/>
              <a:ea typeface="Avenir Book" charset="0"/>
              <a:cs typeface="Avenir Book" charset="0"/>
              <a:sym typeface="Avenir"/>
            </a:endParaRPr>
          </a:p>
          <a:p>
            <a:pPr algn="ctr"/>
            <a:endParaRPr sz="240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  <a:sym typeface="Avenir"/>
            </a:endParaRPr>
          </a:p>
          <a:p>
            <a:pPr algn="ctr"/>
            <a:endParaRPr sz="24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br>
              <a:rPr lang="en-US" sz="24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4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1941830" y="5651373"/>
            <a:ext cx="720217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endParaRPr sz="24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r>
              <a:rPr lang="en-US" sz="18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 US Department of Education Title VI Language Resource Center</a:t>
            </a:r>
            <a:endParaRPr sz="1800" dirty="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500" name="Shape 500" descr="CILC-logo-textbelow-022015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433" y="5028811"/>
            <a:ext cx="1654810" cy="17305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5433" y="559968"/>
            <a:ext cx="8464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5th National Symposium on Spanish as a Heritage Language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April 5 -7, 2018  University of Iowa, Iowa City</a:t>
            </a:r>
          </a:p>
          <a:p>
            <a:endParaRPr lang="es-ES_tradnl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020" y="1728704"/>
            <a:ext cx="856195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2D050"/>
                </a:solidFill>
                <a:latin typeface="Avenir Book" charset="0"/>
                <a:ea typeface="Avenir Book" charset="0"/>
                <a:cs typeface="Avenir Book" charset="0"/>
                <a:sym typeface="Avenir"/>
              </a:rPr>
              <a:t>Designing Telecollaborative Experiences</a:t>
            </a:r>
            <a:endParaRPr lang="en-US" sz="3600" b="1" dirty="0">
              <a:solidFill>
                <a:srgbClr val="92D05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3600" b="1" dirty="0">
                <a:solidFill>
                  <a:srgbClr val="92D050"/>
                </a:solidFill>
                <a:latin typeface="Avenir Book" charset="0"/>
                <a:ea typeface="Avenir Book" charset="0"/>
                <a:cs typeface="Avenir Book" charset="0"/>
                <a:sym typeface="Avenir"/>
              </a:rPr>
              <a:t> for Spanish Heritage Language Learners</a:t>
            </a:r>
          </a:p>
          <a:p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227288" y="3496622"/>
            <a:ext cx="258115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 dirty="0">
                <a:solidFill>
                  <a:srgbClr val="FFFFFF"/>
                </a:solidFill>
                <a:latin typeface="Avenir"/>
                <a:ea typeface="Avenir Book" charset="0"/>
                <a:cs typeface="Avenir Book" charset="0"/>
                <a:sym typeface="Avenir"/>
              </a:rPr>
              <a:t>María J. Barros García</a:t>
            </a:r>
          </a:p>
          <a:p>
            <a:pPr algn="ctr"/>
            <a:r>
              <a:rPr lang="en-US" sz="1900" dirty="0">
                <a:solidFill>
                  <a:srgbClr val="FFFFFF"/>
                </a:solidFill>
                <a:latin typeface="Avenir"/>
                <a:ea typeface="Avenir Book" charset="0"/>
                <a:cs typeface="Avenir Book" charset="0"/>
                <a:sym typeface="Avenir"/>
              </a:rPr>
              <a:t>Saint Xavier University</a:t>
            </a:r>
            <a:endParaRPr lang="en-US" sz="1900" dirty="0">
              <a:latin typeface="Avenir"/>
              <a:ea typeface="Avenir Book" charset="0"/>
              <a:cs typeface="Avenir Book" charset="0"/>
            </a:endParaRPr>
          </a:p>
          <a:p>
            <a:endParaRPr lang="es-ES_tradnl" dirty="0"/>
          </a:p>
        </p:txBody>
      </p:sp>
      <p:sp>
        <p:nvSpPr>
          <p:cNvPr id="6" name="TextBox 5"/>
          <p:cNvSpPr txBox="1"/>
          <p:nvPr/>
        </p:nvSpPr>
        <p:spPr>
          <a:xfrm>
            <a:off x="2851383" y="4535525"/>
            <a:ext cx="333296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Alberta Gatti</a:t>
            </a:r>
          </a:p>
          <a:p>
            <a:pPr algn="ctr"/>
            <a:r>
              <a:rPr lang="en-US" sz="19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The Graduate Center, CUNY</a:t>
            </a:r>
            <a:endParaRPr lang="en-US" sz="1900" baseline="300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endParaRPr lang="es-ES_tradnl" sz="1900" b="1" dirty="0"/>
          </a:p>
        </p:txBody>
      </p:sp>
    </p:spTree>
    <p:extLst>
      <p:ext uri="{BB962C8B-B14F-4D97-AF65-F5344CB8AC3E}">
        <p14:creationId xmlns:p14="http://schemas.microsoft.com/office/powerpoint/2010/main" val="817850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 ELEMENTS OF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3183" y="1584101"/>
            <a:ext cx="8757634" cy="5048520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3000" dirty="0">
              <a:latin typeface="Avenir Book" charset="0"/>
              <a:ea typeface="Avenir Book" charset="0"/>
              <a:cs typeface="Avenir Book" charset="0"/>
              <a:sym typeface="Times New Roman"/>
            </a:endParaRPr>
          </a:p>
          <a:p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957060"/>
              </p:ext>
            </p:extLst>
          </p:nvPr>
        </p:nvGraphicFramePr>
        <p:xfrm>
          <a:off x="157503" y="1584100"/>
          <a:ext cx="8828254" cy="513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3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bg2"/>
                        </a:solidFill>
                        <a:latin typeface="Avenir Book" charset="0"/>
                        <a:ea typeface="Avenir Book" charset="0"/>
                        <a:cs typeface="Avenir Book" charset="0"/>
                        <a:sym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bg2"/>
                        </a:solidFill>
                        <a:latin typeface="Avenir Book" charset="0"/>
                        <a:ea typeface="Avenir Book" charset="0"/>
                        <a:cs typeface="Avenir Book" charset="0"/>
                        <a:sym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  <a:sym typeface="Times New Roman"/>
                        </a:rPr>
                        <a:t>Communication type</a:t>
                      </a:r>
                    </a:p>
                    <a:p>
                      <a:endParaRPr lang="en-US" b="1" dirty="0">
                        <a:solidFill>
                          <a:schemeClr val="bg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One to one		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One to many 	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Many to many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8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bg2"/>
                        </a:solidFill>
                        <a:latin typeface="Avenir Book" charset="0"/>
                        <a:ea typeface="Avenir Book" charset="0"/>
                        <a:cs typeface="Avenir Book" charset="0"/>
                        <a:sym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bg2"/>
                        </a:solidFill>
                        <a:latin typeface="Avenir Book" charset="0"/>
                        <a:ea typeface="Avenir Book" charset="0"/>
                        <a:cs typeface="Avenir Book" charset="0"/>
                        <a:sym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  <a:sym typeface="Times New Roman"/>
                        </a:rPr>
                        <a:t>Communication mode</a:t>
                      </a:r>
                    </a:p>
                    <a:p>
                      <a:endParaRPr lang="en-US" b="1" dirty="0">
                        <a:solidFill>
                          <a:schemeClr val="bg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2"/>
                        </a:solidFill>
                        <a:latin typeface="Avenir Book" charset="0"/>
                        <a:ea typeface="Avenir Book" charset="0"/>
                        <a:cs typeface="Avenir Book" charset="0"/>
                        <a:sym typeface="Times New Roman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  <a:sym typeface="Times New Roman"/>
                        </a:rPr>
                        <a:t>Synchronous	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  <a:sym typeface="Times New Roman"/>
                        </a:rPr>
                        <a:t>Asynchronous</a:t>
                      </a:r>
                    </a:p>
                    <a:p>
                      <a:endParaRPr lang="en-US" b="0" dirty="0">
                        <a:solidFill>
                          <a:schemeClr val="bg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05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2"/>
                        </a:solidFill>
                        <a:latin typeface="Avenir Book" charset="0"/>
                        <a:ea typeface="Avenir Book" charset="0"/>
                        <a:cs typeface="Avenir Book" charset="0"/>
                        <a:sym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  <a:sym typeface="Times New Roman"/>
                        </a:rPr>
                        <a:t>Communication tools</a:t>
                      </a:r>
                    </a:p>
                    <a:p>
                      <a:endParaRPr lang="en-US" b="1" dirty="0">
                        <a:solidFill>
                          <a:schemeClr val="bg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Shape 53" descr="Image result for WECHAT ICON" title="http://traffickk.com/download-install-wechat-pc-laptop-windows/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4231" y="5278049"/>
            <a:ext cx="793056" cy="68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54" descr="Image result for GOOGLE MAPS ICON"/>
          <p:cNvPicPr preferRelativeResize="0"/>
          <p:nvPr/>
        </p:nvPicPr>
        <p:blipFill rotWithShape="1">
          <a:blip r:embed="rId4">
            <a:alphaModFix/>
          </a:blip>
          <a:srcRect t="14052"/>
          <a:stretch/>
        </p:blipFill>
        <p:spPr>
          <a:xfrm>
            <a:off x="4258500" y="5278051"/>
            <a:ext cx="793050" cy="6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59" descr="Image result for facebook messenger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2665" y="5331687"/>
            <a:ext cx="615450" cy="5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3956" y="5331687"/>
            <a:ext cx="1340510" cy="5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57" descr="Image result for instagram logo" title="http://pasaporti.blogspot.com/2015/05/instagram-logo.html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64237" y="6052431"/>
            <a:ext cx="793050" cy="5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55" descr="Image result for skype icon" title="http://findicons.com/search/skyp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47300" y="6050150"/>
            <a:ext cx="615450" cy="518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58" descr="Image result for GOOGLE SITES ICON" title="http://www.sctelcom.net/site/?q=node/9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70351" y="6050150"/>
            <a:ext cx="983605" cy="51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52" descr="Image result for FACEBOOK MESSENGER LOGO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12811" y="6084363"/>
            <a:ext cx="793050" cy="44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56" descr="Image result for MIXBIT LOGO"/>
          <p:cNvPicPr preferRelativeResize="0"/>
          <p:nvPr/>
        </p:nvPicPr>
        <p:blipFill rotWithShape="1">
          <a:blip r:embed="rId11">
            <a:alphaModFix/>
          </a:blip>
          <a:srcRect t="21025" b="19764"/>
          <a:stretch/>
        </p:blipFill>
        <p:spPr>
          <a:xfrm>
            <a:off x="7394466" y="6118568"/>
            <a:ext cx="1202944" cy="449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590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DESIGN: STRUCTURE OF TELLECOLABORATIVE MODULE</a:t>
            </a:r>
          </a:p>
        </p:txBody>
      </p:sp>
      <p:sp>
        <p:nvSpPr>
          <p:cNvPr id="4" name="Shape 82"/>
          <p:cNvSpPr/>
          <p:nvPr/>
        </p:nvSpPr>
        <p:spPr>
          <a:xfrm>
            <a:off x="674470" y="1912090"/>
            <a:ext cx="1582015" cy="134184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PRE-TASK</a:t>
            </a:r>
            <a:endParaRPr>
              <a:solidFill>
                <a:srgbClr val="1C4856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Shape 82"/>
          <p:cNvSpPr/>
          <p:nvPr/>
        </p:nvSpPr>
        <p:spPr>
          <a:xfrm>
            <a:off x="732279" y="3548407"/>
            <a:ext cx="1538087" cy="134401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TASK</a:t>
            </a:r>
            <a:endParaRPr b="1">
              <a:solidFill>
                <a:srgbClr val="1C4856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Shape 82"/>
          <p:cNvSpPr/>
          <p:nvPr/>
        </p:nvSpPr>
        <p:spPr>
          <a:xfrm>
            <a:off x="732279" y="5186897"/>
            <a:ext cx="1538087" cy="135157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P</a:t>
            </a:r>
            <a:r>
              <a:rPr lang="en-US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OST-</a:t>
            </a:r>
            <a:r>
              <a:rPr lang="en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TASK</a:t>
            </a:r>
            <a:endParaRPr>
              <a:solidFill>
                <a:srgbClr val="1C4856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7" name="Shape 85"/>
          <p:cNvCxnSpPr/>
          <p:nvPr/>
        </p:nvCxnSpPr>
        <p:spPr>
          <a:xfrm>
            <a:off x="653435" y="2583009"/>
            <a:ext cx="600" cy="12033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Shape 85"/>
          <p:cNvCxnSpPr/>
          <p:nvPr/>
        </p:nvCxnSpPr>
        <p:spPr>
          <a:xfrm>
            <a:off x="688353" y="4357428"/>
            <a:ext cx="600" cy="12033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TextBox 8"/>
          <p:cNvSpPr txBox="1"/>
          <p:nvPr/>
        </p:nvSpPr>
        <p:spPr>
          <a:xfrm>
            <a:off x="2440949" y="1643004"/>
            <a:ext cx="4958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" sz="1800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Activate background knowledge; </a:t>
            </a:r>
            <a:endParaRPr lang="en-US" sz="1800" dirty="0">
              <a:solidFill>
                <a:srgbClr val="1C4856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Tx/>
              <a:buChar char="-"/>
            </a:pPr>
            <a:r>
              <a:rPr lang="en" sz="1800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make assumptions; </a:t>
            </a:r>
            <a:endParaRPr lang="en-US" sz="1800" dirty="0">
              <a:solidFill>
                <a:srgbClr val="1C4856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Tx/>
              <a:buChar char="-"/>
            </a:pPr>
            <a:r>
              <a:rPr lang="en" sz="1800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explore new vocabulary and language use;</a:t>
            </a:r>
            <a:endParaRPr lang="en-US" sz="1800" dirty="0">
              <a:solidFill>
                <a:srgbClr val="1C4856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Tx/>
              <a:buChar char="-"/>
            </a:pPr>
            <a:r>
              <a:rPr lang="en" sz="1800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introductory readings and resources; </a:t>
            </a:r>
            <a:endParaRPr lang="en-US" sz="1800" dirty="0">
              <a:solidFill>
                <a:srgbClr val="1C4856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Tx/>
              <a:buChar char="-"/>
            </a:pPr>
            <a:r>
              <a:rPr lang="en" sz="1800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preliminary classroom discussions; </a:t>
            </a:r>
            <a:endParaRPr lang="en-US" sz="1800" dirty="0">
              <a:solidFill>
                <a:srgbClr val="1C4856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Tx/>
              <a:buChar char="-"/>
            </a:pPr>
            <a:r>
              <a:rPr lang="en" sz="1800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explanation of the task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0949" y="3630093"/>
            <a:ext cx="4721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" sz="2000" b="1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Activate autonomous learning; </a:t>
            </a:r>
            <a:endParaRPr lang="en-US" sz="2000" b="1" dirty="0">
              <a:solidFill>
                <a:srgbClr val="1C4856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Tx/>
              <a:buChar char="-"/>
            </a:pPr>
            <a:r>
              <a:rPr lang="en" sz="2000" b="1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collaboration with remote partners; </a:t>
            </a:r>
            <a:endParaRPr lang="en-US" sz="2000" b="1" dirty="0">
              <a:solidFill>
                <a:srgbClr val="1C4856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Tx/>
              <a:buChar char="-"/>
            </a:pPr>
            <a:r>
              <a:rPr lang="en" sz="2000" b="1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promote intercultural analysis; </a:t>
            </a:r>
            <a:endParaRPr lang="en-US" sz="2000" b="1" dirty="0">
              <a:solidFill>
                <a:srgbClr val="1C4856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Tx/>
              <a:buChar char="-"/>
            </a:pPr>
            <a:r>
              <a:rPr lang="en" sz="2000" b="1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practice language skills; </a:t>
            </a:r>
            <a:endParaRPr lang="en-US" sz="2000" b="1" dirty="0">
              <a:solidFill>
                <a:srgbClr val="1C4856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0949" y="5186897"/>
            <a:ext cx="3876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" sz="1800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Feedback on language use and intercultural learning; </a:t>
            </a:r>
            <a:endParaRPr lang="en-US" sz="1800" dirty="0">
              <a:solidFill>
                <a:srgbClr val="1C4856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Tx/>
              <a:buChar char="-"/>
            </a:pPr>
            <a:r>
              <a:rPr lang="en" sz="1800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reports, presentations, </a:t>
            </a:r>
            <a:endParaRPr lang="en-US" sz="1800" dirty="0">
              <a:solidFill>
                <a:srgbClr val="1C4856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Tx/>
              <a:buChar char="-"/>
            </a:pPr>
            <a:r>
              <a:rPr lang="en" sz="1800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classroom discussions; </a:t>
            </a:r>
            <a:endParaRPr lang="en-US" sz="1800" dirty="0">
              <a:solidFill>
                <a:srgbClr val="1C4856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9316" y="1936678"/>
            <a:ext cx="158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“Traditional” instruction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9349" y="3601643"/>
            <a:ext cx="1232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Instructor as facilitator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9316" y="5102812"/>
            <a:ext cx="1452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Guided reflection, and assessment</a:t>
            </a:r>
            <a:endParaRPr lang="en-US" sz="1800" dirty="0">
              <a:solidFill>
                <a:srgbClr val="1C48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83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DESIGN: TYPES OF TASKS</a:t>
            </a:r>
          </a:p>
        </p:txBody>
      </p:sp>
      <p:sp>
        <p:nvSpPr>
          <p:cNvPr id="5" name="Shape 82"/>
          <p:cNvSpPr/>
          <p:nvPr/>
        </p:nvSpPr>
        <p:spPr>
          <a:xfrm>
            <a:off x="838200" y="2819399"/>
            <a:ext cx="2514600" cy="255454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TASK</a:t>
            </a:r>
            <a:endParaRPr sz="2400" b="1">
              <a:solidFill>
                <a:srgbClr val="1C4856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2942509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Information exchange tasks</a:t>
            </a:r>
          </a:p>
          <a:p>
            <a:endParaRPr lang="en-US" sz="2400" dirty="0">
              <a:solidFill>
                <a:srgbClr val="1C4856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Comparison, contrast and analysis tasks</a:t>
            </a:r>
          </a:p>
          <a:p>
            <a:endParaRPr lang="en-US" sz="2400" dirty="0">
              <a:solidFill>
                <a:srgbClr val="1C4856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solidFill>
                  <a:srgbClr val="1C4856"/>
                </a:solidFill>
                <a:latin typeface="Avenir Book" charset="0"/>
                <a:ea typeface="Avenir Book" charset="0"/>
                <a:cs typeface="Avenir Book" charset="0"/>
              </a:rPr>
              <a:t>Collaborative tasks</a:t>
            </a:r>
          </a:p>
        </p:txBody>
      </p:sp>
    </p:spTree>
    <p:extLst>
      <p:ext uri="{BB962C8B-B14F-4D97-AF65-F5344CB8AC3E}">
        <p14:creationId xmlns:p14="http://schemas.microsoft.com/office/powerpoint/2010/main" val="4197021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venir"/>
              <a:buNone/>
            </a:pPr>
            <a:r>
              <a:rPr lang="en-US" sz="31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WHY TC WITH SPANISH HLLs?</a:t>
            </a:r>
            <a:endParaRPr sz="31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193183" y="1719071"/>
            <a:ext cx="8757634" cy="491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endParaRPr sz="30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8862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Linguistic benefits</a:t>
            </a:r>
            <a:endParaRPr dirty="0"/>
          </a:p>
          <a:p>
            <a:pPr marL="38862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Intercultural competence benefits</a:t>
            </a:r>
            <a:endParaRPr dirty="0"/>
          </a:p>
          <a:p>
            <a:pPr marL="38862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Sociolinguistic benefits</a:t>
            </a:r>
            <a:endParaRPr dirty="0"/>
          </a:p>
          <a:p>
            <a:pPr marL="38862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Digital literacy benefits</a:t>
            </a:r>
          </a:p>
          <a:p>
            <a:pPr marL="38862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lang="en-US" dirty="0"/>
              <a:t>Other?</a:t>
            </a:r>
            <a:endParaRPr sz="320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87576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81000" y="2743532"/>
            <a:ext cx="63246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venir"/>
              <a:buNone/>
            </a:pPr>
            <a:r>
              <a:rPr lang="en-US" sz="3600" dirty="0"/>
              <a:t>PONGÁMOSLO EN PRÁCTICA</a:t>
            </a:r>
            <a:endParaRPr sz="3600" i="0" u="none" strike="noStrike" cap="none" dirty="0">
              <a:solidFill>
                <a:schemeClr val="lt1"/>
              </a:solidFill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450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152100" y="2057400"/>
            <a:ext cx="8839200" cy="38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s-ES" dirty="0"/>
              <a:t>Piense en un curso que enseñe o un curso que quiera crear en el que integraría una TC.</a:t>
            </a:r>
          </a:p>
          <a:p>
            <a:pPr marL="482600" lvl="0" indent="-457200" algn="just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826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s-ES" dirty="0"/>
              <a:t>Identifique uno de los temas/contenidos del curso y sus objetivos lingüísticos, interculturales y/o sociolingüísticos que se beneficiarían con la incorporación de una TC. 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dirty="0"/>
              <a:t>ELEMENTOS BASICOS DE DISEÑO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297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46913" y="1582725"/>
            <a:ext cx="67113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venir"/>
              <a:buNone/>
            </a:pPr>
            <a:r>
              <a:rPr lang="en-US" sz="3600" dirty="0"/>
              <a:t>TEMAS PARA CURSOS DE ESPAÑOL PARA HABLANTES DE HERENCIA</a:t>
            </a:r>
            <a:endParaRPr sz="3600" i="0" u="none" strike="noStrike" cap="none" dirty="0">
              <a:solidFill>
                <a:schemeClr val="lt1"/>
              </a:solidFill>
              <a:sym typeface="Avenir"/>
            </a:endParaRP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1003" y="3626650"/>
            <a:ext cx="2625925" cy="262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34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152100" y="1600200"/>
            <a:ext cx="8839200" cy="43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457200">
              <a:spcBef>
                <a:spcPts val="0"/>
              </a:spcBef>
              <a:buFont typeface="+mj-lt"/>
              <a:buAutoNum type="arabicPeriod"/>
            </a:pPr>
            <a:r>
              <a:rPr lang="es-ES" sz="2000" dirty="0"/>
              <a:t>Piense en un curso que enseñe o un curso que quiera crear en el que integraría una TC.</a:t>
            </a:r>
          </a:p>
          <a:p>
            <a:pPr marL="482600" lvl="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/>
          </a:p>
          <a:p>
            <a:pPr marL="482600" lvl="0" indent="-457200">
              <a:spcBef>
                <a:spcPts val="0"/>
              </a:spcBef>
              <a:buFont typeface="+mj-lt"/>
              <a:buAutoNum type="arabicPeriod"/>
            </a:pPr>
            <a:r>
              <a:rPr lang="es-ES" sz="2000" dirty="0"/>
              <a:t>Identifique uno de los temas/contenidos del curso y sus objetivos lingüísticos, interculturales y/o sociolingüísticos que se beneficiarían con la incorporación de una TC. </a:t>
            </a:r>
          </a:p>
          <a:p>
            <a:pPr marL="482600" lvl="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/>
          </a:p>
          <a:p>
            <a:pPr marL="482600" lvl="0" indent="-457200">
              <a:buFont typeface="+mj-lt"/>
              <a:buAutoNum type="arabicPeriod"/>
            </a:pPr>
            <a:r>
              <a:rPr lang="es-ES" sz="2000" dirty="0"/>
              <a:t>Teniendo en cuenta 1 y 2, considere el tipo de TC.</a:t>
            </a:r>
          </a:p>
          <a:p>
            <a:pPr marL="482600" lvl="0" indent="-457200">
              <a:buFont typeface="+mj-lt"/>
              <a:buAutoNum type="arabicPeriod"/>
            </a:pPr>
            <a:endParaRPr lang="en-US" sz="2000" dirty="0"/>
          </a:p>
          <a:p>
            <a:pPr marL="482600" lvl="0" indent="-457200">
              <a:buFont typeface="+mj-lt"/>
              <a:buAutoNum type="arabicPeriod"/>
            </a:pPr>
            <a:r>
              <a:rPr lang="es-ES" sz="2000" dirty="0"/>
              <a:t>Piense cómo quiere que se comuniquen los estudiantes y qué herramientas usarían.</a:t>
            </a:r>
          </a:p>
          <a:p>
            <a:pPr marL="482600" lvl="0" indent="-457200">
              <a:buFont typeface="+mj-lt"/>
              <a:buAutoNum type="arabicPeriod"/>
            </a:pPr>
            <a:endParaRPr lang="en-US" sz="2000" dirty="0"/>
          </a:p>
          <a:p>
            <a:pPr marL="482600" lvl="0" indent="-457200">
              <a:buFont typeface="+mj-lt"/>
              <a:buAutoNum type="arabicPeriod"/>
            </a:pPr>
            <a:r>
              <a:rPr lang="es-ES" sz="2000" dirty="0"/>
              <a:t> Usando la tabla de la página 4 y teniendo en cuenta los puntos 1-4 que acaba de considerar, organice el esquema de un posible módulo telecolaborativo. </a:t>
            </a:r>
            <a:endParaRPr lang="en-US" sz="2000" dirty="0"/>
          </a:p>
          <a:p>
            <a:pPr marL="274320" lvl="0" indent="-109220">
              <a:spcBef>
                <a:spcPts val="400"/>
              </a:spcBef>
              <a:spcAft>
                <a:spcPts val="0"/>
              </a:spcAft>
              <a:buNone/>
            </a:pPr>
            <a:endParaRPr sz="1800" dirty="0">
              <a:solidFill>
                <a:srgbClr val="279E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dirty="0"/>
              <a:t>ELEMENTOS BASICOS DE DISEÑO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263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venir"/>
              <a:buNone/>
            </a:pPr>
            <a:r>
              <a:rPr lang="en-US" dirty="0"/>
              <a:t>UN MODELO DE</a:t>
            </a:r>
            <a:r>
              <a:rPr lang="en-US" sz="42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TC</a:t>
            </a:r>
            <a:br>
              <a:rPr lang="en-US" sz="42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42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CHICAGO-N</a:t>
            </a:r>
            <a:r>
              <a:rPr lang="en-US" dirty="0"/>
              <a:t>UEVA</a:t>
            </a:r>
            <a:r>
              <a:rPr lang="en-US" sz="42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YORK</a:t>
            </a:r>
            <a:endParaRPr sz="42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venir"/>
              <a:buNone/>
            </a:pPr>
            <a:r>
              <a:rPr lang="en-US" sz="31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TELECOLABORACI</a:t>
            </a:r>
            <a:r>
              <a:rPr lang="en-US" sz="3100" dirty="0"/>
              <a:t>ÓN</a:t>
            </a:r>
            <a:r>
              <a:rPr lang="en-US" sz="31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2.0</a:t>
            </a:r>
            <a:endParaRPr sz="31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193183" y="1719071"/>
            <a:ext cx="8757634" cy="491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endParaRPr sz="300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endParaRPr sz="300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endParaRPr sz="300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endParaRPr sz="300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endParaRPr sz="300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endParaRPr sz="300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endParaRPr sz="300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endParaRPr sz="300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r>
              <a:rPr lang="en-US" sz="3000" dirty="0"/>
              <a:t>Competencia comunicativa intercultural</a:t>
            </a:r>
            <a:endParaRPr sz="300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647" name="Shape 647"/>
          <p:cNvGrpSpPr/>
          <p:nvPr/>
        </p:nvGrpSpPr>
        <p:grpSpPr>
          <a:xfrm>
            <a:off x="1526249" y="1867436"/>
            <a:ext cx="6090760" cy="4095840"/>
            <a:chOff x="2619" y="0"/>
            <a:chExt cx="6090760" cy="4095840"/>
          </a:xfrm>
        </p:grpSpPr>
        <p:sp>
          <p:nvSpPr>
            <p:cNvPr id="648" name="Shape 648"/>
            <p:cNvSpPr/>
            <p:nvPr/>
          </p:nvSpPr>
          <p:spPr>
            <a:xfrm>
              <a:off x="2619" y="0"/>
              <a:ext cx="3000374" cy="4095840"/>
            </a:xfrm>
            <a:prstGeom prst="roundRect">
              <a:avLst>
                <a:gd name="adj" fmla="val 10000"/>
              </a:avLst>
            </a:prstGeom>
            <a:solidFill>
              <a:srgbClr val="49A9C5"/>
            </a:solidFill>
            <a:ln>
              <a:noFill/>
            </a:ln>
            <a:effectLst>
              <a:outerShdw blurRad="3175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Shape 649"/>
            <p:cNvSpPr txBox="1"/>
            <p:nvPr/>
          </p:nvSpPr>
          <p:spPr>
            <a:xfrm>
              <a:off x="2619" y="1638335"/>
              <a:ext cx="3000374" cy="1638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7150" tIns="327150" rIns="327150" bIns="32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Chicago</a:t>
              </a:r>
              <a:endParaRPr sz="46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50" name="Shape 650"/>
            <p:cNvSpPr/>
            <p:nvPr/>
          </p:nvSpPr>
          <p:spPr>
            <a:xfrm>
              <a:off x="820849" y="245750"/>
              <a:ext cx="1363914" cy="1363914"/>
            </a:xfrm>
            <a:prstGeom prst="ellipse">
              <a:avLst/>
            </a:prstGeom>
            <a:solidFill>
              <a:srgbClr val="B9C3D8"/>
            </a:solidFill>
            <a:ln>
              <a:noFill/>
            </a:ln>
            <a:effectLst>
              <a:outerShdw blurRad="3175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3093005" y="0"/>
              <a:ext cx="3000374" cy="4095840"/>
            </a:xfrm>
            <a:prstGeom prst="roundRect">
              <a:avLst>
                <a:gd name="adj" fmla="val 10000"/>
              </a:avLst>
            </a:prstGeom>
            <a:solidFill>
              <a:srgbClr val="49A9C5"/>
            </a:solidFill>
            <a:ln>
              <a:noFill/>
            </a:ln>
            <a:effectLst>
              <a:outerShdw blurRad="3175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Shape 652"/>
            <p:cNvSpPr txBox="1"/>
            <p:nvPr/>
          </p:nvSpPr>
          <p:spPr>
            <a:xfrm>
              <a:off x="3093005" y="1638335"/>
              <a:ext cx="3000374" cy="1638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7150" tIns="327150" rIns="327150" bIns="32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New York</a:t>
              </a:r>
              <a:endParaRPr sz="46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53" name="Shape 653"/>
            <p:cNvSpPr/>
            <p:nvPr/>
          </p:nvSpPr>
          <p:spPr>
            <a:xfrm>
              <a:off x="3911235" y="245750"/>
              <a:ext cx="1363914" cy="1363914"/>
            </a:xfrm>
            <a:prstGeom prst="ellipse">
              <a:avLst/>
            </a:prstGeom>
            <a:solidFill>
              <a:srgbClr val="B9C3D8"/>
            </a:solidFill>
            <a:ln>
              <a:noFill/>
            </a:ln>
            <a:effectLst>
              <a:outerShdw blurRad="3175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243839" y="3276671"/>
              <a:ext cx="5608320" cy="614376"/>
            </a:xfrm>
            <a:prstGeom prst="left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A7B4D2"/>
                </a:gs>
                <a:gs pos="90000">
                  <a:srgbClr val="A7B4D2"/>
                </a:gs>
                <a:gs pos="100000">
                  <a:srgbClr val="9BA7C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175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55" name="Shape 6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7458" y="2108914"/>
            <a:ext cx="1854951" cy="137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Shape 6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1984" y="2073498"/>
            <a:ext cx="2129466" cy="1461752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Shape 657"/>
          <p:cNvSpPr txBox="1"/>
          <p:nvPr/>
        </p:nvSpPr>
        <p:spPr>
          <a:xfrm>
            <a:off x="3026809" y="5202753"/>
            <a:ext cx="409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Comunicación en línea</a:t>
            </a:r>
            <a:endParaRPr sz="2400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729653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7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381000" y="1719075"/>
            <a:ext cx="7983000" cy="44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600"/>
              <a:buAutoNum type="arabicPeriod"/>
            </a:pPr>
            <a:r>
              <a:rPr lang="en-US" sz="3600" dirty="0"/>
              <a:t>Parejas/tríos </a:t>
            </a:r>
            <a:endParaRPr sz="2400" b="1" dirty="0">
              <a:solidFill>
                <a:srgbClr val="FF0000"/>
              </a:solidFill>
            </a:endParaRPr>
          </a:p>
          <a:p>
            <a:pPr marL="914400" lvl="1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▪"/>
            </a:pPr>
            <a:r>
              <a:rPr lang="en-US" sz="2400" b="1" dirty="0">
                <a:solidFill>
                  <a:srgbClr val="FF0000"/>
                </a:solidFill>
                <a:hlinkClick r:id="rId3"/>
              </a:rPr>
              <a:t>Test de compatibilidad</a:t>
            </a:r>
            <a:endParaRPr sz="2400" b="1" dirty="0">
              <a:solidFill>
                <a:srgbClr val="FF0000"/>
              </a:solidFill>
            </a:endParaRPr>
          </a:p>
          <a:p>
            <a:pPr marL="742950" lvl="0" indent="-742950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3600"/>
              <a:buFont typeface="+mj-lt"/>
              <a:buAutoNum type="arabicPeriod" startAt="2"/>
            </a:pPr>
            <a:r>
              <a:rPr lang="en-US" sz="3600" dirty="0"/>
              <a:t>Etiqueta digital y tutoriales</a:t>
            </a:r>
          </a:p>
          <a:p>
            <a:pPr marL="742950" lvl="0" indent="-742950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3600"/>
              <a:buFont typeface="+mj-lt"/>
              <a:buAutoNum type="arabicPeriod" startAt="2"/>
            </a:pPr>
            <a:r>
              <a:rPr lang="es-ES_tradnl" sz="3600" dirty="0">
                <a:hlinkClick r:id="rId4"/>
              </a:rPr>
              <a:t>P</a:t>
            </a:r>
            <a:r>
              <a:rPr lang="en-US" sz="3600" dirty="0">
                <a:hlinkClick r:id="rId4"/>
              </a:rPr>
              <a:t>erfil página web</a:t>
            </a:r>
            <a:endParaRPr sz="3600" dirty="0"/>
          </a:p>
          <a:p>
            <a:pPr marL="457200" lvl="0" indent="-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 startAt="2"/>
            </a:pPr>
            <a:r>
              <a:rPr lang="en-US" sz="3600" dirty="0"/>
              <a:t>Telecolaboración 0</a:t>
            </a:r>
            <a:endParaRPr sz="3600" dirty="0"/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PREPARACIÓN</a:t>
            </a:r>
            <a:endParaRPr dirty="0"/>
          </a:p>
        </p:txBody>
      </p:sp>
      <p:pic>
        <p:nvPicPr>
          <p:cNvPr id="4" name="Shape 235">
            <a:extLst>
              <a:ext uri="{FF2B5EF4-FFF2-40B4-BE49-F238E27FC236}">
                <a16:creationId xmlns:a16="http://schemas.microsoft.com/office/drawing/2014/main" id="{07C0B963-EE6A-43DD-9823-79617241F30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3600" y="1905000"/>
            <a:ext cx="2818800" cy="8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36">
            <a:extLst>
              <a:ext uri="{FF2B5EF4-FFF2-40B4-BE49-F238E27FC236}">
                <a16:creationId xmlns:a16="http://schemas.microsoft.com/office/drawing/2014/main" id="{ED178B9C-EC7F-4430-B896-1174C7AA7CE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8400" y="3460237"/>
            <a:ext cx="29337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37">
            <a:extLst>
              <a:ext uri="{FF2B5EF4-FFF2-40B4-BE49-F238E27FC236}">
                <a16:creationId xmlns:a16="http://schemas.microsoft.com/office/drawing/2014/main" id="{9F66E65D-1781-4D3C-B774-1226D1FD4DA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8400" y="5029200"/>
            <a:ext cx="2514000" cy="1591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150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162799" y="2892277"/>
            <a:ext cx="16002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MÓDULO HISTORIAS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US" sz="2400" dirty="0">
                <a:solidFill>
                  <a:srgbClr val="FFFF00"/>
                </a:solidFill>
              </a:rPr>
              <a:t>Inmigración</a:t>
            </a:r>
            <a:endParaRPr sz="2400" dirty="0">
              <a:solidFill>
                <a:srgbClr val="FFFF00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US" sz="2400" dirty="0">
                <a:solidFill>
                  <a:srgbClr val="FFFF00"/>
                </a:solidFill>
              </a:rPr>
              <a:t>Historia de los latinos en EE.UU.</a:t>
            </a:r>
            <a:endParaRPr sz="2400" dirty="0">
              <a:solidFill>
                <a:srgbClr val="FFFF00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US" sz="2400" dirty="0">
                <a:solidFill>
                  <a:srgbClr val="FFFF00"/>
                </a:solidFill>
              </a:rPr>
              <a:t>Historias personales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6315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407800" cy="44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AutoNum type="arabicPeriod"/>
            </a:pPr>
            <a:r>
              <a:rPr lang="en-US" sz="24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Actividades y discusión en clase:</a:t>
            </a:r>
            <a:endParaRPr sz="2400"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9E85"/>
              </a:buClr>
              <a:buSzPts val="2400"/>
              <a:buFont typeface="Open Sans"/>
              <a:buChar char="▪"/>
            </a:pPr>
            <a:r>
              <a:rPr lang="en-US" sz="2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Historia de la inmigración en Estados Unidos</a:t>
            </a:r>
            <a:endParaRPr sz="24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9E85"/>
              </a:buClr>
              <a:buSzPts val="2400"/>
              <a:buFont typeface="Open Sans"/>
              <a:buChar char="▪"/>
            </a:pPr>
            <a:r>
              <a:rPr lang="en-US" sz="2400" u="sn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Cronograma de eventos importantes en la historia de los latinos en Estados Unidos</a:t>
            </a:r>
            <a:endParaRPr sz="24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9E85"/>
              </a:buClr>
              <a:buSzPts val="2400"/>
              <a:buFont typeface="Open Sans"/>
              <a:buChar char="▪"/>
            </a:pPr>
            <a:r>
              <a:rPr lang="en-US" sz="2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Árboles genealógicos</a:t>
            </a:r>
            <a:endParaRPr sz="24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9E85"/>
              </a:buClr>
              <a:buSzPts val="2400"/>
              <a:buFont typeface="Open Sans"/>
              <a:buChar char="▪"/>
            </a:pPr>
            <a:r>
              <a:rPr lang="en-US" sz="2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Rutas hacia NYC/Chicago → </a:t>
            </a:r>
            <a:r>
              <a:rPr lang="en-US" sz="24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mapas</a:t>
            </a:r>
            <a:endParaRPr lang="en-US" sz="2400" b="1" u="sng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33400" lvl="1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9E85"/>
              </a:buClr>
              <a:buSzPts val="2400"/>
              <a:buNone/>
            </a:pPr>
            <a:endParaRPr lang="en-US" sz="2000" b="1" u="sng" dirty="0">
              <a:solidFill>
                <a:srgbClr val="ACD4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indent="0">
              <a:lnSpc>
                <a:spcPct val="150000"/>
              </a:lnSpc>
              <a:spcBef>
                <a:spcPts val="0"/>
              </a:spcBef>
              <a:buClr>
                <a:srgbClr val="279E85"/>
              </a:buClr>
              <a:buSzPts val="2400"/>
              <a:buNone/>
            </a:pPr>
            <a:r>
              <a:rPr lang="en-US" sz="24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r>
              <a:rPr lang="en-US" sz="24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Historia material</a:t>
            </a:r>
            <a:endParaRPr lang="en-US" sz="2400"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HISTORIAS I: PRETAREA</a:t>
            </a:r>
          </a:p>
        </p:txBody>
      </p:sp>
      <p:pic>
        <p:nvPicPr>
          <p:cNvPr id="4" name="Shape 239">
            <a:extLst>
              <a:ext uri="{FF2B5EF4-FFF2-40B4-BE49-F238E27FC236}">
                <a16:creationId xmlns:a16="http://schemas.microsoft.com/office/drawing/2014/main" id="{E8158C13-D3D4-44F9-8C81-6BA5AAB06CC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0750" y="4953000"/>
            <a:ext cx="1752600" cy="1525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2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381000" y="1546600"/>
            <a:ext cx="8381400" cy="45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600" b="1" dirty="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3.</a:t>
            </a:r>
            <a:r>
              <a:rPr lang="en-US" b="1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Telecolaboración 2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5D46"/>
              </a:buClr>
              <a:buSzPts val="2200"/>
              <a:buFont typeface="Arial"/>
              <a:buChar char="-"/>
            </a:pPr>
            <a:r>
              <a:rPr lang="en-US" sz="28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Compartir historias familiares</a:t>
            </a:r>
            <a:endParaRPr sz="28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200"/>
              <a:buFont typeface="Arial"/>
              <a:buChar char="-"/>
            </a:pPr>
            <a:r>
              <a:rPr lang="en-US" sz="28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Comentar similitudes/ diferencias en las rutas migratorias</a:t>
            </a:r>
            <a:endParaRPr sz="28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200"/>
              <a:buFont typeface="Arial"/>
              <a:buChar char="-"/>
            </a:pPr>
            <a:r>
              <a:rPr lang="en-US" sz="28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Reflexionar sobre impacto de eventos históricos en los procesos migratorios y en su historia familiar</a:t>
            </a:r>
            <a:endParaRPr sz="28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HISTORIAS II: TAREA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4587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00" cy="44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indent="-109220">
              <a:spcBef>
                <a:spcPts val="400"/>
              </a:spcBef>
              <a:buNone/>
            </a:pPr>
            <a:r>
              <a:rPr lang="en-US" sz="24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4.</a:t>
            </a:r>
            <a:r>
              <a:rPr lang="en-US" sz="2400" b="1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Reflexiones en clase</a:t>
            </a:r>
            <a:endParaRPr lang="en-US" sz="2200" b="1" dirty="0">
              <a:solidFill>
                <a:schemeClr val="bg2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274320" lvl="0" indent="-109220">
              <a:spcBef>
                <a:spcPts val="40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4320" indent="-109220">
              <a:spcBef>
                <a:spcPts val="400"/>
              </a:spcBef>
              <a:buNone/>
            </a:pPr>
            <a:r>
              <a:rPr lang="en-US" sz="24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5. </a:t>
            </a:r>
            <a:r>
              <a:rPr lang="en-US" sz="24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Ensayo: ¿Cuál es la historia de los latinos en EE.UU.?</a:t>
            </a:r>
            <a:endParaRPr lang="en-US" sz="2200" b="1" dirty="0">
              <a:solidFill>
                <a:schemeClr val="bg2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431800" indent="-342900" algn="just">
              <a:lnSpc>
                <a:spcPct val="115000"/>
              </a:lnSpc>
              <a:spcBef>
                <a:spcPts val="1000"/>
              </a:spcBef>
              <a:buClr>
                <a:srgbClr val="695D46"/>
              </a:buClr>
              <a:buSzPts val="2200"/>
            </a:pPr>
            <a:r>
              <a:rPr lang="es-E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Describe algunas tendencias o patrones en la migración de los latinos en EE.UU.    	 </a:t>
            </a:r>
          </a:p>
          <a:p>
            <a:pPr marL="831850" lvl="1" indent="-285750" algn="just">
              <a:lnSpc>
                <a:spcPct val="115000"/>
              </a:lnSpc>
              <a:spcBef>
                <a:spcPts val="0"/>
              </a:spcBef>
              <a:buClr>
                <a:srgbClr val="695D46"/>
              </a:buClr>
              <a:buSzPts val="2200"/>
            </a:pP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Compara y contrasta diferentes momentos históricos en las diferentes partes del país.</a:t>
            </a:r>
            <a:endParaRPr sz="18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1800" indent="-342900" algn="just">
              <a:lnSpc>
                <a:spcPct val="115000"/>
              </a:lnSpc>
              <a:spcBef>
                <a:spcPts val="0"/>
              </a:spcBef>
              <a:buClr>
                <a:srgbClr val="695D46"/>
              </a:buClr>
              <a:buSzPts val="2200"/>
            </a:pP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Reflexiona sobre las conexiones entre los movimientos migratorios, acontecimientos históricos generales e historia de Estados Unidos y la historia de tu familia y la familia de tu compañero/a de telecolaboración.</a:t>
            </a:r>
            <a:endParaRPr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HISTORIAS III: POSTAREA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342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7162799" y="2892277"/>
            <a:ext cx="16002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MÓDULO COMUNIDADES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US" sz="2400" dirty="0">
                <a:solidFill>
                  <a:srgbClr val="FFFF00"/>
                </a:solidFill>
              </a:rPr>
              <a:t>Pasado y presente de barrios en EE.UU. con importante presencia hispana</a:t>
            </a:r>
            <a:endParaRPr sz="2400" dirty="0">
              <a:solidFill>
                <a:srgbClr val="FFFF00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US" sz="2400" dirty="0">
                <a:solidFill>
                  <a:srgbClr val="FFFF00"/>
                </a:solidFill>
              </a:rPr>
              <a:t>Procesos sociopolíticos</a:t>
            </a:r>
            <a:endParaRPr sz="2400" dirty="0">
              <a:solidFill>
                <a:srgbClr val="FFFF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1898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381000" y="1719075"/>
            <a:ext cx="8407800" cy="47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400"/>
              </a:spcBef>
              <a:spcAft>
                <a:spcPts val="0"/>
              </a:spcAft>
              <a:buSzPts val="2400"/>
              <a:buFont typeface="Open Sans"/>
              <a:buAutoNum type="arabicPeriod"/>
            </a:pPr>
            <a:r>
              <a:rPr lang="en-US" sz="2400" b="1" dirty="0">
                <a:latin typeface="Open Sans"/>
                <a:ea typeface="Open Sans"/>
                <a:cs typeface="Open Sans"/>
                <a:sym typeface="Open Sans"/>
              </a:rPr>
              <a:t>Actividades y discusión en clase:</a:t>
            </a:r>
            <a:endParaRPr sz="24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-"/>
            </a:pP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Comunidades hispanas en diversas regiones de EE.UU. → actividad basada en Potowski (2005). </a:t>
            </a:r>
            <a:r>
              <a:rPr lang="en-US" sz="2000" i="1" dirty="0">
                <a:latin typeface="Open Sans"/>
                <a:ea typeface="Open Sans"/>
                <a:cs typeface="Open Sans"/>
                <a:sym typeface="Open Sans"/>
              </a:rPr>
              <a:t>Fundamentos de la enseñanza del español a hispanohablantes en Estados Unidos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. Madrid: Arco/Libros.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79E85"/>
                </a:solidFill>
                <a:latin typeface="Open Sans"/>
                <a:ea typeface="Open Sans"/>
                <a:cs typeface="Open Sans"/>
                <a:sym typeface="Open Sans"/>
              </a:rPr>
              <a:t>Estados con mayor población latina</a:t>
            </a:r>
            <a:endParaRPr sz="1800" dirty="0">
              <a:solidFill>
                <a:srgbClr val="279E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79E85"/>
                </a:solidFill>
                <a:latin typeface="Open Sans"/>
                <a:ea typeface="Open Sans"/>
                <a:cs typeface="Open Sans"/>
                <a:sym typeface="Open Sans"/>
              </a:rPr>
              <a:t>Ciudades con mayor población latina</a:t>
            </a:r>
            <a:endParaRPr sz="1800" dirty="0">
              <a:solidFill>
                <a:srgbClr val="279E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79E85"/>
                </a:solidFill>
                <a:latin typeface="Open Sans"/>
                <a:ea typeface="Open Sans"/>
                <a:cs typeface="Open Sans"/>
                <a:sym typeface="Open Sans"/>
              </a:rPr>
              <a:t>Porcentaje de latinos en Estados Unidos, Chicago y Nueva York, según el censo de 2010</a:t>
            </a:r>
            <a:endParaRPr sz="1800" dirty="0">
              <a:solidFill>
                <a:srgbClr val="279E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79E85"/>
                </a:solidFill>
                <a:latin typeface="Open Sans"/>
                <a:ea typeface="Open Sans"/>
                <a:cs typeface="Open Sans"/>
                <a:sym typeface="Open Sans"/>
              </a:rPr>
              <a:t>Origen de la población latina en Estados Unidos y localización en las regiones del Suroeste, Noreste, Florida y Medio Oeste/Sur</a:t>
            </a:r>
            <a:endParaRPr sz="1800" dirty="0">
              <a:solidFill>
                <a:srgbClr val="279E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79E85"/>
                </a:solidFill>
                <a:latin typeface="Open Sans"/>
                <a:ea typeface="Open Sans"/>
                <a:cs typeface="Open Sans"/>
                <a:sym typeface="Open Sans"/>
              </a:rPr>
              <a:t>Generación/es que componen estas comunidades</a:t>
            </a:r>
            <a:endParaRPr sz="1800" dirty="0">
              <a:solidFill>
                <a:srgbClr val="279E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rtl="0">
              <a:spcBef>
                <a:spcPts val="400"/>
              </a:spcBef>
              <a:spcAft>
                <a:spcPts val="0"/>
              </a:spcAft>
              <a:buNone/>
            </a:pPr>
            <a:endParaRPr sz="1800" dirty="0">
              <a:solidFill>
                <a:srgbClr val="279E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>
              <a:spcBef>
                <a:spcPts val="400"/>
              </a:spcBef>
              <a:spcAft>
                <a:spcPts val="0"/>
              </a:spcAft>
              <a:buSzPts val="2000"/>
              <a:buFont typeface="Open Sans"/>
              <a:buChar char="-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Mi barrio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COMUNIDADES I: PRETAREA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6361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0" y="1600201"/>
            <a:ext cx="8762400" cy="48303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10922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2.</a:t>
            </a:r>
            <a:r>
              <a:rPr lang="en-US" sz="20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u="sn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Investigación</a:t>
            </a:r>
            <a:r>
              <a:rPr lang="en-US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: comunidades latinas en NYC y Chicago</a:t>
            </a:r>
            <a:endParaRPr sz="2000"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52450" lvl="0" indent="0" algn="just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79E85"/>
              </a:buClr>
              <a:buSzPts val="2100"/>
              <a:buNone/>
            </a:pP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- Información histórica del barrio: pasado y presente</a:t>
            </a:r>
            <a:endParaRPr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indent="-361950" algn="just">
              <a:lnSpc>
                <a:spcPct val="90000"/>
              </a:lnSpc>
              <a:spcBef>
                <a:spcPts val="0"/>
              </a:spcBef>
              <a:buClr>
                <a:srgbClr val="695D46"/>
              </a:buClr>
              <a:buSzPts val="2100"/>
              <a:buFont typeface="Open Sans"/>
              <a:buAutoNum type="alphaLcPeriod"/>
            </a:pPr>
            <a:r>
              <a:rPr lang="en-US" sz="2000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Cómo ha cambiado el barrio en los últimos 50 años, cómo es ahora el barrio y/o cómo está cambiando.</a:t>
            </a:r>
            <a:endParaRPr sz="2000" dirty="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indent="-361950" algn="just">
              <a:lnSpc>
                <a:spcPct val="90000"/>
              </a:lnSpc>
              <a:spcBef>
                <a:spcPts val="0"/>
              </a:spcBef>
              <a:buClr>
                <a:srgbClr val="695D46"/>
              </a:buClr>
              <a:buSzPts val="2100"/>
              <a:buFont typeface="Open Sans"/>
              <a:buAutoNum type="alphaLcPeriod"/>
            </a:pPr>
            <a:r>
              <a:rPr lang="en-US" sz="2000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Relacionar los cambios en el barrio con los aspectos sociopolíticos que han afectado su configuración (gentrificación, exotización, inmigración masiva de un grupo, segregación, violencia urbana…).</a:t>
            </a:r>
            <a:endParaRPr sz="2000" dirty="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5245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9E85"/>
              </a:buClr>
              <a:buSzPts val="2100"/>
              <a:buNone/>
            </a:pPr>
            <a:endParaRPr lang="en-US"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5245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9E85"/>
              </a:buClr>
              <a:buSzPts val="2100"/>
              <a:buNone/>
            </a:pP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- Entrevista a un miembro de la</a:t>
            </a:r>
          </a:p>
          <a:p>
            <a:pPr marL="55245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9E85"/>
              </a:buClr>
              <a:buSzPts val="2100"/>
              <a:buNone/>
            </a:pP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comunidad</a:t>
            </a:r>
            <a:endParaRPr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5245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9E85"/>
              </a:buClr>
              <a:buSzPts val="2100"/>
              <a:buNone/>
            </a:pPr>
            <a:endParaRPr lang="en-US"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5245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9E85"/>
              </a:buClr>
              <a:buSzPts val="2100"/>
              <a:buNone/>
            </a:pP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- Paisaje lingüístico: reportaje </a:t>
            </a:r>
          </a:p>
          <a:p>
            <a:pPr marL="55245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9E85"/>
              </a:buClr>
              <a:buSzPts val="2100"/>
              <a:buNone/>
            </a:pP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fotográfico de las lenguas en el barrio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COMUNIDADES II: PRETAREA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DDAB2B-3F81-4D28-88CD-9E862A5BA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06921" y="3922325"/>
            <a:ext cx="4037079" cy="270484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EF5E60-DBE2-4CFB-A4AA-2AF12FE0E654}"/>
              </a:ext>
            </a:extLst>
          </p:cNvPr>
          <p:cNvSpPr txBox="1"/>
          <p:nvPr/>
        </p:nvSpPr>
        <p:spPr>
          <a:xfrm>
            <a:off x="5867400" y="6627168"/>
            <a:ext cx="350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en.wikipedia.org/wiki/South_Lawndale,_Chicago"/>
              </a:rPr>
              <a:t>Esta foto</a:t>
            </a:r>
            <a:r>
              <a:rPr lang="en-US" sz="900" dirty="0"/>
              <a:t> de Autor desconocido está bajo licencia </a:t>
            </a:r>
            <a:r>
              <a:rPr lang="en-US" sz="900" dirty="0">
                <a:hlinkClick r:id="rId6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0655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00" cy="44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109220">
              <a:spcBef>
                <a:spcPts val="4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3. </a:t>
            </a: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Telecolaboración 3: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571500" indent="-457200" algn="just">
              <a:lnSpc>
                <a:spcPct val="90000"/>
              </a:lnSpc>
              <a:spcBef>
                <a:spcPts val="1200"/>
              </a:spcBef>
              <a:buClr>
                <a:srgbClr val="279E85"/>
              </a:buClr>
              <a:buSzPts val="1800"/>
            </a:pP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Preguntas y comentarios sobre los barrios trabajados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0" indent="-457200" algn="just">
              <a:lnSpc>
                <a:spcPct val="90000"/>
              </a:lnSpc>
              <a:spcBef>
                <a:spcPts val="0"/>
              </a:spcBef>
              <a:buClr>
                <a:srgbClr val="279E85"/>
              </a:buClr>
              <a:buSzPts val="1800"/>
            </a:pP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Comparación general entre barrios de NYC y Chicago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0" indent="-457200" algn="just">
              <a:lnSpc>
                <a:spcPct val="90000"/>
              </a:lnSpc>
              <a:spcBef>
                <a:spcPts val="0"/>
              </a:spcBef>
              <a:buClr>
                <a:srgbClr val="279E85"/>
              </a:buClr>
              <a:buSzPts val="1800"/>
            </a:pP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Reflexión sobre el porqué de la evolución de los barrios en metrópolis como Chicago y Nueva York y sobre las consecuencias de esos cambios para quienes los habitan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COMUNIDADES III: TAREA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5996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00" cy="44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109220">
              <a:spcBef>
                <a:spcPts val="4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4. </a:t>
            </a: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Ensayo: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571500" indent="-457200" algn="just">
              <a:lnSpc>
                <a:spcPct val="90000"/>
              </a:lnSpc>
              <a:spcBef>
                <a:spcPts val="1200"/>
              </a:spcBef>
              <a:buClr>
                <a:srgbClr val="279E85"/>
              </a:buClr>
              <a:buSzPts val="1800"/>
            </a:pPr>
            <a:r>
              <a:rPr lang="en-US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Compara el barrio de Nueva York que trabajó tu compañero de telecolaboración con el barrio de Chicago sobre el que tú trabajaste.</a:t>
            </a:r>
            <a:endParaRPr sz="28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0" indent="-457200" algn="just">
              <a:lnSpc>
                <a:spcPct val="90000"/>
              </a:lnSpc>
              <a:spcBef>
                <a:spcPts val="0"/>
              </a:spcBef>
              <a:buClr>
                <a:srgbClr val="279E85"/>
              </a:buClr>
              <a:buSzPts val="1800"/>
            </a:pPr>
            <a:r>
              <a:rPr lang="en-US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Habla sobre las funciones que cumple el español en el paisaje lingüístico de las comunidades estudiadas. Provee algunos ejemplos.</a:t>
            </a:r>
            <a:endParaRPr sz="28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0" indent="-457200" algn="just">
              <a:lnSpc>
                <a:spcPct val="90000"/>
              </a:lnSpc>
              <a:spcBef>
                <a:spcPts val="0"/>
              </a:spcBef>
              <a:buClr>
                <a:srgbClr val="279E85"/>
              </a:buClr>
              <a:buSzPts val="1800"/>
            </a:pPr>
            <a:r>
              <a:rPr lang="en-US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Describe los procesos sociopolíticos que nos ayudan a entender los cambios que han sufrido los barrios latinos de Chicago y Nueva York.</a:t>
            </a:r>
            <a:endParaRPr sz="28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COMUNIDADES IV: POSTAREA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276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381000" y="1752600"/>
            <a:ext cx="8407893" cy="4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0070" marR="0" lvl="0" indent="-51435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960"/>
              <a:buFont typeface="+mj-lt"/>
              <a:buAutoNum type="arabicPeriod"/>
            </a:pPr>
            <a:r>
              <a:rPr lang="en-US" sz="2960" b="0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Telecollaboration 2.0</a:t>
            </a:r>
            <a:endParaRPr sz="296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560070" marR="0" lvl="0" indent="-51435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960"/>
              <a:buFont typeface="+mj-lt"/>
              <a:buAutoNum type="arabicPeriod"/>
            </a:pPr>
            <a:r>
              <a:rPr lang="en-US" sz="2960" b="0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Heritage telecollaboration: Why? </a:t>
            </a:r>
          </a:p>
          <a:p>
            <a:pPr marL="560070" marR="0" lvl="0" indent="-51435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960"/>
              <a:buFont typeface="+mj-lt"/>
              <a:buAutoNum type="arabicPeriod"/>
            </a:pPr>
            <a:r>
              <a:rPr lang="en-US" sz="2960" dirty="0"/>
              <a:t>Sample modules SXU-QC </a:t>
            </a:r>
          </a:p>
          <a:p>
            <a:pPr marL="560070" marR="0" lvl="0" indent="-51435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960"/>
              <a:buFont typeface="+mj-lt"/>
              <a:buAutoNum type="arabicPeriod"/>
            </a:pPr>
            <a:r>
              <a:rPr lang="en-US" sz="2960" dirty="0"/>
              <a:t>Your turn!</a:t>
            </a:r>
            <a:r>
              <a:rPr lang="en-US" sz="2960" b="0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marL="560070" marR="0" lvl="0" indent="-51435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960"/>
              <a:buFont typeface="+mj-lt"/>
              <a:buAutoNum type="arabicPeriod"/>
            </a:pPr>
            <a:r>
              <a:rPr lang="en-US" sz="2960" b="0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Resources from CILC</a:t>
            </a:r>
          </a:p>
          <a:p>
            <a:pPr marL="560070" marR="0" lvl="0" indent="-51435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960"/>
              <a:buFont typeface="+mj-lt"/>
              <a:buAutoNum type="arabicPeriod"/>
            </a:pPr>
            <a:r>
              <a:rPr lang="en-US" sz="2960" dirty="0"/>
              <a:t>Questions?</a:t>
            </a:r>
          </a:p>
          <a:p>
            <a:pPr marL="38862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960"/>
              <a:buFont typeface="Noto Sans Symbols"/>
              <a:buChar char="▪"/>
            </a:pPr>
            <a:endParaRPr sz="296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06" name="Shape 506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venir"/>
              <a:buNone/>
            </a:pPr>
            <a:r>
              <a:rPr lang="en-US" sz="31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AGENDA</a:t>
            </a:r>
            <a:endParaRPr sz="31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553911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152100" y="1600200"/>
            <a:ext cx="8839200" cy="43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457200">
              <a:spcBef>
                <a:spcPts val="0"/>
              </a:spcBef>
              <a:buFont typeface="+mj-lt"/>
              <a:buAutoNum type="arabicPeriod"/>
            </a:pPr>
            <a:r>
              <a:rPr lang="es-ES" sz="2000" dirty="0"/>
              <a:t>Piense en un curso que enseñe o un curso que quiera crear en el que integraría una TC.</a:t>
            </a:r>
          </a:p>
          <a:p>
            <a:pPr marL="482600" lvl="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/>
          </a:p>
          <a:p>
            <a:pPr marL="482600" lvl="0" indent="-457200">
              <a:spcBef>
                <a:spcPts val="0"/>
              </a:spcBef>
              <a:buFont typeface="+mj-lt"/>
              <a:buAutoNum type="arabicPeriod"/>
            </a:pPr>
            <a:r>
              <a:rPr lang="es-ES" sz="2000" dirty="0"/>
              <a:t>Identifique uno de los temas/contenidos del curso y sus objetivos lingüísticos, interculturales y/o sociolingüísticos que se beneficiarían con la incorporación de una TC. </a:t>
            </a:r>
          </a:p>
          <a:p>
            <a:pPr marL="482600" lvl="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/>
          </a:p>
          <a:p>
            <a:pPr marL="482600" lvl="0" indent="-457200">
              <a:buFont typeface="+mj-lt"/>
              <a:buAutoNum type="arabicPeriod"/>
            </a:pPr>
            <a:r>
              <a:rPr lang="es-ES" sz="2000" dirty="0"/>
              <a:t>Teniendo en cuenta 1 y 2, considere el tipo de TC.</a:t>
            </a:r>
          </a:p>
          <a:p>
            <a:pPr marL="482600" lvl="0" indent="-457200">
              <a:buFont typeface="+mj-lt"/>
              <a:buAutoNum type="arabicPeriod"/>
            </a:pPr>
            <a:endParaRPr lang="en-US" sz="2000" dirty="0"/>
          </a:p>
          <a:p>
            <a:pPr marL="482600" lvl="0" indent="-457200">
              <a:buFont typeface="+mj-lt"/>
              <a:buAutoNum type="arabicPeriod"/>
            </a:pPr>
            <a:r>
              <a:rPr lang="es-ES" sz="2000" dirty="0"/>
              <a:t>Piense cómo quiere que se comuniquen los estudiantes y qué herramientas usarían.</a:t>
            </a:r>
          </a:p>
          <a:p>
            <a:pPr marL="482600" lvl="0" indent="-457200">
              <a:buFont typeface="+mj-lt"/>
              <a:buAutoNum type="arabicPeriod"/>
            </a:pPr>
            <a:endParaRPr lang="en-US" sz="2000" dirty="0"/>
          </a:p>
          <a:p>
            <a:pPr marL="482600" lvl="0" indent="-457200">
              <a:buFont typeface="+mj-lt"/>
              <a:buAutoNum type="arabicPeriod"/>
            </a:pPr>
            <a:r>
              <a:rPr lang="es-ES" sz="2000" dirty="0"/>
              <a:t> Usando la tabla de la página 4 y teniendo en cuenta los puntos 1-4 que acaba de considerar, organice el esquema de un posible módulo telecolaborativo. </a:t>
            </a:r>
            <a:endParaRPr lang="en-US" sz="2000" dirty="0"/>
          </a:p>
          <a:p>
            <a:pPr marL="274320" lvl="0" indent="-109220">
              <a:spcBef>
                <a:spcPts val="400"/>
              </a:spcBef>
              <a:spcAft>
                <a:spcPts val="0"/>
              </a:spcAft>
              <a:buNone/>
            </a:pPr>
            <a:endParaRPr sz="1800" dirty="0">
              <a:solidFill>
                <a:srgbClr val="279E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dirty="0"/>
              <a:t>ELEMENTOS BASICOS DE DISEÑO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664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769734"/>
              </p:ext>
            </p:extLst>
          </p:nvPr>
        </p:nvGraphicFramePr>
        <p:xfrm>
          <a:off x="152400" y="152401"/>
          <a:ext cx="8915399" cy="6553199"/>
        </p:xfrm>
        <a:graphic>
          <a:graphicData uri="http://schemas.openxmlformats.org/drawingml/2006/table">
            <a:tbl>
              <a:tblPr firstRow="1" firstCol="1" bandRow="1">
                <a:tableStyleId>{07F50CEE-1A6B-45B8-A7CB-1027DC3127E0}</a:tableStyleId>
              </a:tblPr>
              <a:tblGrid>
                <a:gridCol w="586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5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3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1798">
                <a:tc>
                  <a:txBody>
                    <a:bodyPr/>
                    <a:lstStyle/>
                    <a:p>
                      <a:pPr marL="73025" marR="730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cap="all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Antes de la telecolaboración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1320" marR="51320" marT="0" marB="0" vert="vert27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¿Cómo se preparará a los estudiantes para la telecolaboración?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charset="2"/>
                        <a:buChar char=""/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Introducción al tema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charset="2"/>
                        <a:buChar char=""/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Sondeo sobre el conocimiento previo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charset="2"/>
                        <a:buChar char=""/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Discusiones preliminares en clase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charset="2"/>
                        <a:buChar char=""/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Integración de elementos lingüísticos (funciones, contextos, léxico, etc.)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charset="2"/>
                        <a:buChar char=""/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Identificación de elementos interculturales pertinentes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charset="2"/>
                        <a:buChar char=""/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Introducción a las herramientas tecnológicas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charset="2"/>
                        <a:buChar char=""/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Explicación de la tarea a realizar durante la telecolaboración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1320" marR="5132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 </a:t>
                      </a:r>
                      <a:endParaRPr lang="en-US" sz="1200" dirty="0"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 </a:t>
                      </a:r>
                      <a:endParaRPr lang="en-US" sz="1200" dirty="0"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 </a:t>
                      </a:r>
                      <a:endParaRPr lang="en-US" sz="1200" dirty="0"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1320" marR="5132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5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cap="all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Durante la telecolaboración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1320" marR="51320" marT="0" marB="0" vert="vert27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¿Qué harán los estudiantes durante la telecolaboración? ¿Cuál será el rol del profesor durante esta fase?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Tarea(s) junto a compañero(s) de telecolaboración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0" marR="0" lvl="4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        - Desarrollo del pensamiento crítico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0" marR="0" lvl="4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        - Análisis intercultural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0" marR="0" lvl="4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        - Práctica de habilidades lingüísticas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1320" marR="5132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 </a:t>
                      </a:r>
                      <a:endParaRPr lang="en-US" sz="1200" dirty="0"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1320" marR="5132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816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cap="all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 Después de la telecolaboración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1320" marR="51320" marT="0" marB="0" vert="vert27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¿Qué harán los estudiantes después de la telecolaboración? ¿Cuál será el rol del profesor durante esta fase?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charset="2"/>
                        <a:buChar char=""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Reflexiones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charset="2"/>
                        <a:buChar char=""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Presentaciones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charset="2"/>
                        <a:buChar char=""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Informes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charset="2"/>
                        <a:buChar char=""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Discusión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charset="2"/>
                        <a:buChar char=""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Retroalimentación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charset="2"/>
                        <a:buChar char=""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Evaluación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1320" marR="5132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 </a:t>
                      </a:r>
                      <a:endParaRPr lang="en-US" sz="1200" dirty="0"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1320" marR="5132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5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7162799" y="2892277"/>
            <a:ext cx="16002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ALGUNOS RETOS...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5132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00" cy="44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1800" indent="-342900">
              <a:lnSpc>
                <a:spcPct val="150000"/>
              </a:lnSpc>
              <a:spcBef>
                <a:spcPts val="0"/>
              </a:spcBef>
              <a:buClr>
                <a:srgbClr val="695D46"/>
              </a:buClr>
              <a:buSzPts val="2200"/>
            </a:pP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Identificación de institución telecolaboradora</a:t>
            </a:r>
          </a:p>
          <a:p>
            <a:pPr marL="889000" lvl="1" indent="-342900">
              <a:lnSpc>
                <a:spcPct val="150000"/>
              </a:lnSpc>
              <a:spcBef>
                <a:spcPts val="0"/>
              </a:spcBef>
              <a:buClr>
                <a:srgbClr val="695D46"/>
              </a:buClr>
              <a:buSzPts val="2200"/>
            </a:pPr>
            <a:r>
              <a:rPr lang="es-ES_tradnl" sz="1600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1600" dirty="0" err="1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elePlaza</a:t>
            </a:r>
            <a:endParaRPr sz="1600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1800" indent="-342900">
              <a:lnSpc>
                <a:spcPct val="150000"/>
              </a:lnSpc>
              <a:spcBef>
                <a:spcPts val="0"/>
              </a:spcBef>
              <a:buClr>
                <a:srgbClr val="695D46"/>
              </a:buClr>
              <a:buSzPts val="2200"/>
            </a:pP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Establecimiento de objetivos de aprendizaje comunes</a:t>
            </a:r>
            <a:endParaRPr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1800" indent="-342900">
              <a:lnSpc>
                <a:spcPct val="150000"/>
              </a:lnSpc>
              <a:spcBef>
                <a:spcPts val="0"/>
              </a:spcBef>
              <a:buClr>
                <a:srgbClr val="695D46"/>
              </a:buClr>
              <a:buSzPts val="2200"/>
            </a:pP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Alineación de programa para el curso y calendarios</a:t>
            </a:r>
            <a:endParaRPr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1800" indent="-342900">
              <a:lnSpc>
                <a:spcPct val="150000"/>
              </a:lnSpc>
              <a:spcBef>
                <a:spcPts val="0"/>
              </a:spcBef>
              <a:buClr>
                <a:srgbClr val="695D46"/>
              </a:buClr>
              <a:buSzPts val="2200"/>
            </a:pP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Diseño de módulos</a:t>
            </a:r>
            <a:endParaRPr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1800" indent="-342900">
              <a:lnSpc>
                <a:spcPct val="150000"/>
              </a:lnSpc>
              <a:spcBef>
                <a:spcPts val="0"/>
              </a:spcBef>
              <a:buClr>
                <a:srgbClr val="695D46"/>
              </a:buClr>
              <a:buSzPts val="2200"/>
            </a:pP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Selección de materiales apropiados, accesibles y gratuitos</a:t>
            </a:r>
            <a:endParaRPr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1800" indent="-342900">
              <a:lnSpc>
                <a:spcPct val="150000"/>
              </a:lnSpc>
              <a:spcBef>
                <a:spcPts val="0"/>
              </a:spcBef>
              <a:buClr>
                <a:srgbClr val="695D46"/>
              </a:buClr>
              <a:buSzPts val="2200"/>
            </a:pP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Dificultades técnicas: internet, dispositivos, fallos...</a:t>
            </a:r>
            <a:endParaRPr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1800" indent="-342900">
              <a:lnSpc>
                <a:spcPct val="150000"/>
              </a:lnSpc>
              <a:spcBef>
                <a:spcPts val="0"/>
              </a:spcBef>
              <a:buClr>
                <a:srgbClr val="695D46"/>
              </a:buClr>
              <a:buSzPts val="2200"/>
            </a:pP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Horarios de los estudiantes y comunicación</a:t>
            </a:r>
            <a:endParaRPr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1800" indent="-342900">
              <a:lnSpc>
                <a:spcPct val="150000"/>
              </a:lnSpc>
              <a:spcBef>
                <a:spcPts val="0"/>
              </a:spcBef>
              <a:buClr>
                <a:srgbClr val="695D46"/>
              </a:buClr>
              <a:buSzPts val="2200"/>
            </a:pP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Limitado número de interacciones y temas</a:t>
            </a:r>
            <a:endParaRPr sz="2000" dirty="0">
              <a:solidFill>
                <a:schemeClr val="bg2"/>
              </a:solidFill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DISEÑO E IMPLEMENTACIÓN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076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hape 3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800" y="2857500"/>
            <a:ext cx="75438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57568" y="1944023"/>
            <a:ext cx="616226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  <a:hlinkClick r:id="rId3"/>
              </a:rPr>
              <a:t>http://teleplaza.gc.cuny.edu/</a:t>
            </a:r>
            <a:endParaRPr lang="en-US" sz="3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3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53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  <a:hlinkClick r:id="rId2"/>
              </a:rPr>
            </a:br>
            <a:r>
              <a:rPr lang="en-US" sz="3600" b="1" dirty="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  <a:hlinkClick r:id="rId2"/>
              </a:rPr>
              <a:t>https://www.cilc.gc.cuny.edu/</a:t>
            </a:r>
            <a:br>
              <a:rPr lang="en-US" b="1" dirty="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s-ES_tradnl" dirty="0"/>
          </a:p>
        </p:txBody>
      </p:sp>
      <p:pic>
        <p:nvPicPr>
          <p:cNvPr id="4" name="Shape 356"/>
          <p:cNvPicPr preferRelativeResize="0"/>
          <p:nvPr/>
        </p:nvPicPr>
        <p:blipFill rotWithShape="1">
          <a:blip r:embed="rId3">
            <a:alphaModFix/>
          </a:blip>
          <a:srcRect t="8759" r="2095"/>
          <a:stretch/>
        </p:blipFill>
        <p:spPr>
          <a:xfrm>
            <a:off x="152030" y="1817080"/>
            <a:ext cx="88392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68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endParaRPr sz="320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We gratefully acknowledge the support of the U.S. Department of Education, ILETC, the CUNY Graduate Center, and the CILC team, especially Valeria Belmonti.</a:t>
            </a:r>
            <a:endParaRPr dirty="0"/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Our recognition to Laura Villa, telecollaborative partner from Queens College, CUNY.</a:t>
            </a:r>
            <a:endParaRPr sz="280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74" name="Shape 674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ACKNOWLEDGMENTS</a:t>
            </a:r>
            <a:endParaRPr sz="40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2.0</a:t>
            </a:r>
            <a:endParaRPr sz="4000" b="0" i="0" u="none" strike="noStrike" cap="none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TELECOLLABORATION</a:t>
            </a:r>
            <a:endParaRPr sz="40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02613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venir"/>
              <a:buNone/>
            </a:pPr>
            <a:r>
              <a:rPr lang="en-US" sz="31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DEFINITION</a:t>
            </a:r>
            <a:endParaRPr sz="31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193183" y="1719071"/>
            <a:ext cx="8757634" cy="491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endParaRPr sz="30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r>
              <a:rPr lang="en-US" sz="3000" b="0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The application of </a:t>
            </a:r>
            <a:r>
              <a:rPr lang="en-US" sz="30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online communication</a:t>
            </a:r>
            <a:r>
              <a:rPr lang="en-US" sz="3000" b="0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 tools to bring together classes of language learners in </a:t>
            </a:r>
            <a:r>
              <a:rPr lang="en-US" sz="30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geographically distant locations</a:t>
            </a:r>
            <a:r>
              <a:rPr lang="en-US" sz="3000" b="0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 to develop their foreign </a:t>
            </a:r>
            <a:r>
              <a:rPr lang="en-US" sz="30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language skills and intercultural competence</a:t>
            </a:r>
            <a:r>
              <a:rPr lang="en-US" sz="3000" b="0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 through collaborative tasks and project work. (O’ Dowd, 2011)</a:t>
            </a:r>
            <a:endParaRPr dirty="0"/>
          </a:p>
          <a:p>
            <a:pPr marL="38862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22878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100"/>
            </a:pPr>
            <a:r>
              <a:rPr lang="en-US" sz="3100" dirty="0"/>
              <a:t>WHAT IS TELECOLLABORATION?</a:t>
            </a:r>
            <a:endParaRPr sz="31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193183" y="1719071"/>
            <a:ext cx="8757634" cy="491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endParaRPr sz="30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endParaRPr sz="30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endParaRPr sz="30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endParaRPr sz="30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endParaRPr sz="30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endParaRPr sz="30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endParaRPr sz="30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endParaRPr sz="30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r>
              <a:rPr lang="en-US" sz="3000" dirty="0"/>
              <a:t>I</a:t>
            </a:r>
            <a:r>
              <a:rPr lang="en-US" sz="3000" b="0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ntercultural communicative competence</a:t>
            </a:r>
            <a:endParaRPr sz="300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533" name="Shape 533"/>
          <p:cNvGrpSpPr/>
          <p:nvPr/>
        </p:nvGrpSpPr>
        <p:grpSpPr>
          <a:xfrm>
            <a:off x="1526249" y="1867436"/>
            <a:ext cx="6090760" cy="4095840"/>
            <a:chOff x="2619" y="0"/>
            <a:chExt cx="6090760" cy="4095840"/>
          </a:xfrm>
        </p:grpSpPr>
        <p:sp>
          <p:nvSpPr>
            <p:cNvPr id="534" name="Shape 534"/>
            <p:cNvSpPr/>
            <p:nvPr/>
          </p:nvSpPr>
          <p:spPr>
            <a:xfrm>
              <a:off x="2619" y="0"/>
              <a:ext cx="3000374" cy="4095840"/>
            </a:xfrm>
            <a:prstGeom prst="roundRect">
              <a:avLst>
                <a:gd name="adj" fmla="val 10000"/>
              </a:avLst>
            </a:prstGeom>
            <a:solidFill>
              <a:srgbClr val="49A9C5"/>
            </a:solidFill>
            <a:ln>
              <a:noFill/>
            </a:ln>
            <a:effectLst>
              <a:outerShdw blurRad="3175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Shape 535"/>
            <p:cNvSpPr txBox="1"/>
            <p:nvPr/>
          </p:nvSpPr>
          <p:spPr>
            <a:xfrm>
              <a:off x="2619" y="1638335"/>
              <a:ext cx="3000374" cy="1638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7150" tIns="327150" rIns="327150" bIns="3271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60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Chicago</a:t>
              </a:r>
              <a:endParaRPr sz="46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36" name="Shape 536"/>
            <p:cNvSpPr/>
            <p:nvPr/>
          </p:nvSpPr>
          <p:spPr>
            <a:xfrm>
              <a:off x="820849" y="245750"/>
              <a:ext cx="1363914" cy="1363914"/>
            </a:xfrm>
            <a:prstGeom prst="ellipse">
              <a:avLst/>
            </a:prstGeom>
            <a:solidFill>
              <a:srgbClr val="B9C3D8"/>
            </a:solidFill>
            <a:ln>
              <a:noFill/>
            </a:ln>
            <a:effectLst>
              <a:outerShdw blurRad="3175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3093005" y="0"/>
              <a:ext cx="3000374" cy="4095840"/>
            </a:xfrm>
            <a:prstGeom prst="roundRect">
              <a:avLst>
                <a:gd name="adj" fmla="val 10000"/>
              </a:avLst>
            </a:prstGeom>
            <a:solidFill>
              <a:srgbClr val="49A9C5"/>
            </a:solidFill>
            <a:ln>
              <a:noFill/>
            </a:ln>
            <a:effectLst>
              <a:outerShdw blurRad="3175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Shape 538"/>
            <p:cNvSpPr txBox="1"/>
            <p:nvPr/>
          </p:nvSpPr>
          <p:spPr>
            <a:xfrm>
              <a:off x="3093005" y="1638335"/>
              <a:ext cx="3000374" cy="1638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7150" tIns="327150" rIns="327150" bIns="3271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60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Oaxaca</a:t>
              </a:r>
              <a:endParaRPr sz="46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39" name="Shape 539"/>
            <p:cNvSpPr/>
            <p:nvPr/>
          </p:nvSpPr>
          <p:spPr>
            <a:xfrm>
              <a:off x="3911235" y="245750"/>
              <a:ext cx="1363914" cy="1363914"/>
            </a:xfrm>
            <a:prstGeom prst="ellipse">
              <a:avLst/>
            </a:prstGeom>
            <a:solidFill>
              <a:srgbClr val="B9C3D8"/>
            </a:solidFill>
            <a:ln>
              <a:noFill/>
            </a:ln>
            <a:effectLst>
              <a:outerShdw blurRad="3175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243839" y="3276671"/>
              <a:ext cx="5608320" cy="614376"/>
            </a:xfrm>
            <a:prstGeom prst="left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A7B4D2"/>
                </a:gs>
                <a:gs pos="90000">
                  <a:srgbClr val="A7B4D2"/>
                </a:gs>
                <a:gs pos="100000">
                  <a:srgbClr val="9BA7C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175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41" name="Shape 541"/>
          <p:cNvSpPr txBox="1"/>
          <p:nvPr/>
        </p:nvSpPr>
        <p:spPr>
          <a:xfrm>
            <a:off x="3501096" y="5213557"/>
            <a:ext cx="20510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dirty="0">
                <a:solidFill>
                  <a:srgbClr val="1C4856"/>
                </a:solidFill>
                <a:latin typeface="Avenir"/>
                <a:ea typeface="Avenir"/>
                <a:cs typeface="Avenir"/>
                <a:sym typeface="Avenir"/>
              </a:rPr>
              <a:t>Skype, LMS</a:t>
            </a:r>
            <a:endParaRPr sz="2400" dirty="0">
              <a:solidFill>
                <a:srgbClr val="1C485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60" y="2049742"/>
            <a:ext cx="2488151" cy="1707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36" y="2118185"/>
            <a:ext cx="2756371" cy="157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5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venir"/>
              <a:buNone/>
            </a:pPr>
            <a:r>
              <a:rPr lang="en-US" sz="31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INTERCULTURAL COMPETENCE</a:t>
            </a:r>
            <a:endParaRPr sz="31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193183" y="1719071"/>
            <a:ext cx="8757634" cy="491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5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sym typeface="Avenir"/>
              </a:rPr>
              <a:t>Intercultural competence can be defined as:</a:t>
            </a:r>
            <a:endParaRPr sz="2400" b="0" i="0" u="none" strike="noStrike" cap="none" dirty="0">
              <a:solidFill>
                <a:schemeClr val="dk2"/>
              </a:solidFill>
              <a:sym typeface="Avenir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2"/>
                </a:solidFill>
                <a:sym typeface="Avenir"/>
              </a:rPr>
              <a:t>A complex of abilities needed to </a:t>
            </a:r>
            <a:r>
              <a:rPr lang="en-US" sz="2400" b="1" i="0" u="none" strike="noStrike" cap="none" dirty="0">
                <a:solidFill>
                  <a:schemeClr val="dk2"/>
                </a:solidFill>
                <a:sym typeface="Avenir"/>
              </a:rPr>
              <a:t>perform effectively and appropriately</a:t>
            </a:r>
            <a:r>
              <a:rPr lang="en-US" sz="2400" b="0" i="0" u="none" strike="noStrike" cap="none" dirty="0">
                <a:solidFill>
                  <a:schemeClr val="dk2"/>
                </a:solidFill>
                <a:sym typeface="Avenir"/>
              </a:rPr>
              <a:t> when interacting with others who are linguistically and culturally different from oneself. </a:t>
            </a:r>
            <a:endParaRPr lang="en-US" sz="2400" dirty="0"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US" sz="2400" dirty="0"/>
              <a:t>     </a:t>
            </a:r>
            <a:r>
              <a:rPr lang="en-US" sz="2400" b="0" i="0" u="none" strike="noStrike" cap="none" dirty="0">
                <a:solidFill>
                  <a:schemeClr val="dk2"/>
                </a:solidFill>
                <a:sym typeface="Avenir"/>
              </a:rPr>
              <a:t>(Fantini, 2006)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▪"/>
            </a:pPr>
            <a:endParaRPr lang="en-US" sz="2400" b="0" i="0" u="none" strike="noStrike" cap="none" dirty="0">
              <a:solidFill>
                <a:schemeClr val="dk2"/>
              </a:solidFill>
              <a:sym typeface="Avenir"/>
            </a:endParaRPr>
          </a:p>
          <a:p>
            <a:pPr marL="0" lvl="0" indent="0">
              <a:spcBef>
                <a:spcPts val="600"/>
              </a:spcBef>
              <a:buSzPts val="2800"/>
              <a:buNone/>
            </a:pPr>
            <a:r>
              <a:rPr lang="en-US" sz="2400" dirty="0"/>
              <a:t>An individual/learner with intercultural competence is:</a:t>
            </a:r>
          </a:p>
          <a:p>
            <a:pPr lvl="0" indent="-45720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Someone who is </a:t>
            </a:r>
            <a:r>
              <a:rPr lang="en-US" sz="2400" b="1" dirty="0"/>
              <a:t>conscious</a:t>
            </a:r>
            <a:r>
              <a:rPr lang="en-US" sz="2400" dirty="0"/>
              <a:t> </a:t>
            </a:r>
            <a:r>
              <a:rPr lang="en-US" sz="2400" b="1" dirty="0"/>
              <a:t>of their own perspective</a:t>
            </a:r>
            <a:r>
              <a:rPr lang="en-US" sz="2400" dirty="0"/>
              <a:t>, of the way in which their </a:t>
            </a:r>
            <a:r>
              <a:rPr lang="en-US" sz="2400" b="1" dirty="0"/>
              <a:t>thinking is culturally determined</a:t>
            </a:r>
            <a:r>
              <a:rPr lang="en-US" sz="2400" dirty="0"/>
              <a:t>, rather than believing that their understanding and perspective is natural. (Byram, 2000)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▪"/>
            </a:pPr>
            <a:endParaRPr lang="en-US" sz="300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▪"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endParaRPr sz="238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88620" marR="0" lvl="0" indent="-17018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endParaRPr sz="2720" b="0" i="0" u="none" strike="noStrike" cap="none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958791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venir"/>
              <a:buNone/>
            </a:pPr>
            <a:r>
              <a:rPr lang="en-US" sz="31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CULTURAL VS. INTERCULTURAL LEARNING</a:t>
            </a:r>
            <a:endParaRPr sz="31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193183" y="1719071"/>
            <a:ext cx="8757634" cy="491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endParaRPr sz="30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8862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75" name="Shape 5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557" y="2432198"/>
            <a:ext cx="2490248" cy="348729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Shape 576"/>
          <p:cNvSpPr txBox="1"/>
          <p:nvPr/>
        </p:nvSpPr>
        <p:spPr>
          <a:xfrm>
            <a:off x="2676491" y="2488510"/>
            <a:ext cx="319396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200" dirty="0">
                <a:solidFill>
                  <a:srgbClr val="1C4856"/>
                </a:solidFill>
                <a:latin typeface="Avenir"/>
                <a:ea typeface="Avenir"/>
                <a:cs typeface="Avenir"/>
                <a:sym typeface="Avenir"/>
              </a:rPr>
              <a:t>Elements that can be seen = Food, clothing, laws, artifacts</a:t>
            </a:r>
            <a:endParaRPr sz="2200" dirty="0">
              <a:solidFill>
                <a:srgbClr val="1C485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77" name="Shape 577"/>
          <p:cNvSpPr txBox="1"/>
          <p:nvPr/>
        </p:nvSpPr>
        <p:spPr>
          <a:xfrm>
            <a:off x="2676492" y="4175845"/>
            <a:ext cx="319396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200" dirty="0">
                <a:solidFill>
                  <a:srgbClr val="1C4856"/>
                </a:solidFill>
                <a:latin typeface="Avenir"/>
                <a:ea typeface="Avenir"/>
                <a:cs typeface="Avenir"/>
                <a:sym typeface="Avenir"/>
              </a:rPr>
              <a:t>Less obvious elements = Norms, values, beliefs</a:t>
            </a:r>
            <a:endParaRPr sz="2200" dirty="0">
              <a:solidFill>
                <a:srgbClr val="1C485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78" name="Shape 578"/>
          <p:cNvSpPr txBox="1"/>
          <p:nvPr/>
        </p:nvSpPr>
        <p:spPr>
          <a:xfrm>
            <a:off x="5870452" y="1805965"/>
            <a:ext cx="2889494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200" dirty="0">
                <a:solidFill>
                  <a:srgbClr val="1C4856"/>
                </a:solidFill>
                <a:latin typeface="Avenir"/>
                <a:ea typeface="Avenir"/>
                <a:cs typeface="Avenir"/>
                <a:sym typeface="Avenir"/>
              </a:rPr>
              <a:t>Example:</a:t>
            </a:r>
            <a:endParaRPr dirty="0"/>
          </a:p>
          <a:p>
            <a:endParaRPr sz="2200">
              <a:solidFill>
                <a:srgbClr val="1C4856"/>
              </a:solidFill>
              <a:latin typeface="Avenir"/>
              <a:ea typeface="Avenir"/>
              <a:cs typeface="Avenir"/>
              <a:sym typeface="Avenir"/>
            </a:endParaRPr>
          </a:p>
          <a:p>
            <a:r>
              <a:rPr lang="en-US" sz="2200" b="1" dirty="0">
                <a:solidFill>
                  <a:srgbClr val="1C4856"/>
                </a:solidFill>
                <a:latin typeface="Avenir"/>
                <a:ea typeface="Avenir"/>
                <a:cs typeface="Avenir"/>
                <a:sym typeface="Avenir"/>
              </a:rPr>
              <a:t>Cultural Analysis</a:t>
            </a:r>
            <a:endParaRPr dirty="0"/>
          </a:p>
          <a:p>
            <a:r>
              <a:rPr lang="en-US" sz="2200" i="1" dirty="0">
                <a:solidFill>
                  <a:srgbClr val="1C4856"/>
                </a:solidFill>
                <a:latin typeface="Avenir"/>
                <a:ea typeface="Avenir"/>
                <a:cs typeface="Avenir"/>
                <a:sym typeface="Avenir"/>
              </a:rPr>
              <a:t>What are Mexico’s traditional holiday foods?</a:t>
            </a:r>
            <a:endParaRPr dirty="0"/>
          </a:p>
          <a:p>
            <a:endParaRPr sz="2200">
              <a:solidFill>
                <a:srgbClr val="1C4856"/>
              </a:solidFill>
              <a:latin typeface="Avenir"/>
              <a:ea typeface="Avenir"/>
              <a:cs typeface="Avenir"/>
              <a:sym typeface="Avenir"/>
            </a:endParaRPr>
          </a:p>
          <a:p>
            <a:r>
              <a:rPr lang="en-US" sz="2200" b="1" dirty="0">
                <a:solidFill>
                  <a:srgbClr val="1C4856"/>
                </a:solidFill>
                <a:latin typeface="Avenir"/>
                <a:ea typeface="Avenir"/>
                <a:cs typeface="Avenir"/>
                <a:sym typeface="Avenir"/>
              </a:rPr>
              <a:t>Intercultural Analysis</a:t>
            </a:r>
            <a:endParaRPr dirty="0"/>
          </a:p>
          <a:p>
            <a:r>
              <a:rPr lang="en-US" sz="2200" i="1" dirty="0">
                <a:solidFill>
                  <a:srgbClr val="1C4856"/>
                </a:solidFill>
                <a:latin typeface="Avenir"/>
                <a:ea typeface="Avenir"/>
                <a:cs typeface="Avenir"/>
                <a:sym typeface="Avenir"/>
              </a:rPr>
              <a:t>How do people perceive new forms of diets (vegetarian, vegan, organic, shake-based) in the </a:t>
            </a:r>
            <a:r>
              <a:rPr lang="en-US" sz="2200" b="1" i="1" dirty="0">
                <a:solidFill>
                  <a:srgbClr val="1C4856"/>
                </a:solidFill>
                <a:latin typeface="Avenir"/>
                <a:ea typeface="Avenir"/>
                <a:cs typeface="Avenir"/>
                <a:sym typeface="Avenir"/>
              </a:rPr>
              <a:t>US and in Mexico? </a:t>
            </a:r>
            <a:endParaRPr sz="2200" b="1" i="1" dirty="0">
              <a:solidFill>
                <a:srgbClr val="1C485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49114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ELEMENTS OF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3183" y="1719071"/>
            <a:ext cx="8757634" cy="491355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US" sz="2800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3183" y="1524000"/>
          <a:ext cx="8757634" cy="514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8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28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Partnership elements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To consider</a:t>
                      </a:r>
                      <a:r>
                        <a:rPr lang="is-IS" sz="180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…</a:t>
                      </a:r>
                      <a:endParaRPr lang="en-US" sz="1800" dirty="0">
                        <a:solidFill>
                          <a:schemeClr val="bg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1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  <a:sym typeface="Times New Roman"/>
                        </a:rPr>
                        <a:t>Finding a partner</a:t>
                      </a:r>
                    </a:p>
                    <a:p>
                      <a:endParaRPr lang="en-US" sz="2000" dirty="0">
                        <a:solidFill>
                          <a:schemeClr val="bg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Location (domestic</a:t>
                      </a:r>
                      <a:r>
                        <a:rPr lang="en-US" sz="2000" baseline="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or international)</a:t>
                      </a:r>
                      <a:endParaRPr lang="en-US" sz="2000" dirty="0">
                        <a:solidFill>
                          <a:schemeClr val="bg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Courses’ schedules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Class size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Teaching styles/beliefs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  <a:sym typeface="Times New Roman"/>
                        </a:rPr>
                        <a:t>Learners</a:t>
                      </a:r>
                    </a:p>
                    <a:p>
                      <a:endParaRPr lang="en-US" sz="2000" dirty="0">
                        <a:solidFill>
                          <a:schemeClr val="bg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Learners level/abilities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Learners sociocultural background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  <a:sym typeface="Times New Roman"/>
                        </a:rPr>
                        <a:t>Curriculum design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Learning goals</a:t>
                      </a:r>
                    </a:p>
                    <a:p>
                      <a:r>
                        <a:rPr lang="en-US" sz="200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Shared</a:t>
                      </a:r>
                      <a:r>
                        <a:rPr lang="en-US" sz="2000" baseline="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materials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Shared projects/products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71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Practical considerations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Time zones</a:t>
                      </a:r>
                    </a:p>
                    <a:p>
                      <a:pPr fontAlgn="base"/>
                      <a:r>
                        <a:rPr lang="en-US" sz="2000" dirty="0">
                          <a:solidFill>
                            <a:schemeClr val="bg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Technology access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19736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CILC">
      <a:dk1>
        <a:srgbClr val="000000"/>
      </a:dk1>
      <a:lt1>
        <a:srgbClr val="FFFFFF"/>
      </a:lt1>
      <a:dk2>
        <a:srgbClr val="1C4D56"/>
      </a:dk2>
      <a:lt2>
        <a:srgbClr val="C5C7C9"/>
      </a:lt2>
      <a:accent1>
        <a:srgbClr val="1C4D56"/>
      </a:accent1>
      <a:accent2>
        <a:srgbClr val="ED9D1E"/>
      </a:accent2>
      <a:accent3>
        <a:srgbClr val="025EAB"/>
      </a:accent3>
      <a:accent4>
        <a:srgbClr val="01AA4F"/>
      </a:accent4>
      <a:accent5>
        <a:srgbClr val="4BACC6"/>
      </a:accent5>
      <a:accent6>
        <a:srgbClr val="FEC40D"/>
      </a:accent6>
      <a:hlink>
        <a:srgbClr val="C1D029"/>
      </a:hlink>
      <a:folHlink>
        <a:srgbClr val="C1D02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CCN Multilingualism Symposium Slides_091916">
  <a:themeElements>
    <a:clrScheme name="Custom 1">
      <a:dk1>
        <a:srgbClr val="000000"/>
      </a:dk1>
      <a:lt1>
        <a:srgbClr val="FFFFFF"/>
      </a:lt1>
      <a:dk2>
        <a:srgbClr val="1C4856"/>
      </a:dk2>
      <a:lt2>
        <a:srgbClr val="C7C7C7"/>
      </a:lt2>
      <a:accent1>
        <a:srgbClr val="025EAB"/>
      </a:accent1>
      <a:accent2>
        <a:srgbClr val="ED9D1E"/>
      </a:accent2>
      <a:accent3>
        <a:srgbClr val="C1D029"/>
      </a:accent3>
      <a:accent4>
        <a:srgbClr val="01AA4F"/>
      </a:accent4>
      <a:accent5>
        <a:srgbClr val="0294D1"/>
      </a:accent5>
      <a:accent6>
        <a:srgbClr val="FEC40D"/>
      </a:accent6>
      <a:hlink>
        <a:srgbClr val="8DC640"/>
      </a:hlink>
      <a:folHlink>
        <a:srgbClr val="C0C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dvantage">
  <a:themeElements>
    <a:clrScheme name="CILC">
      <a:dk1>
        <a:srgbClr val="000000"/>
      </a:dk1>
      <a:lt1>
        <a:srgbClr val="FFFFFF"/>
      </a:lt1>
      <a:dk2>
        <a:srgbClr val="1C4D56"/>
      </a:dk2>
      <a:lt2>
        <a:srgbClr val="C5C7C9"/>
      </a:lt2>
      <a:accent1>
        <a:srgbClr val="1C4D56"/>
      </a:accent1>
      <a:accent2>
        <a:srgbClr val="ED9D1E"/>
      </a:accent2>
      <a:accent3>
        <a:srgbClr val="025EAB"/>
      </a:accent3>
      <a:accent4>
        <a:srgbClr val="01AA4F"/>
      </a:accent4>
      <a:accent5>
        <a:srgbClr val="4BACC6"/>
      </a:accent5>
      <a:accent6>
        <a:srgbClr val="FEC40D"/>
      </a:accent6>
      <a:hlink>
        <a:srgbClr val="C1D029"/>
      </a:hlink>
      <a:folHlink>
        <a:srgbClr val="C1D02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LCCN Multilingualism Symposium Slides_091916">
  <a:themeElements>
    <a:clrScheme name="Custom 1">
      <a:dk1>
        <a:srgbClr val="000000"/>
      </a:dk1>
      <a:lt1>
        <a:srgbClr val="FFFFFF"/>
      </a:lt1>
      <a:dk2>
        <a:srgbClr val="1C4856"/>
      </a:dk2>
      <a:lt2>
        <a:srgbClr val="C7C7C7"/>
      </a:lt2>
      <a:accent1>
        <a:srgbClr val="025EAB"/>
      </a:accent1>
      <a:accent2>
        <a:srgbClr val="ED9D1E"/>
      </a:accent2>
      <a:accent3>
        <a:srgbClr val="C1D029"/>
      </a:accent3>
      <a:accent4>
        <a:srgbClr val="01AA4F"/>
      </a:accent4>
      <a:accent5>
        <a:srgbClr val="0294D1"/>
      </a:accent5>
      <a:accent6>
        <a:srgbClr val="FEC40D"/>
      </a:accent6>
      <a:hlink>
        <a:srgbClr val="8DC640"/>
      </a:hlink>
      <a:folHlink>
        <a:srgbClr val="C0C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1407</Words>
  <Application>Microsoft Office PowerPoint</Application>
  <PresentationFormat>On-screen Show (4:3)</PresentationFormat>
  <Paragraphs>313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Arial</vt:lpstr>
      <vt:lpstr>Avenir</vt:lpstr>
      <vt:lpstr>Avenir Book</vt:lpstr>
      <vt:lpstr>Calibri</vt:lpstr>
      <vt:lpstr>Noto Sans Symbols</vt:lpstr>
      <vt:lpstr>Open Sans</vt:lpstr>
      <vt:lpstr>Rockwell</vt:lpstr>
      <vt:lpstr>Source Sans Pro</vt:lpstr>
      <vt:lpstr>Symbol</vt:lpstr>
      <vt:lpstr>Times New Roman</vt:lpstr>
      <vt:lpstr>Advantage</vt:lpstr>
      <vt:lpstr>LCCN Multilingualism Symposium Slides_091916</vt:lpstr>
      <vt:lpstr>1_Advantage</vt:lpstr>
      <vt:lpstr>1_LCCN Multilingualism Symposium Slides_091916</vt:lpstr>
      <vt:lpstr>PowerPoint Presentation</vt:lpstr>
      <vt:lpstr>PowerPoint Presentation</vt:lpstr>
      <vt:lpstr>AGENDA</vt:lpstr>
      <vt:lpstr>TELECOLLABORATION</vt:lpstr>
      <vt:lpstr>DEFINITION</vt:lpstr>
      <vt:lpstr>WHAT IS TELECOLLABORATION?</vt:lpstr>
      <vt:lpstr>INTERCULTURAL COMPETENCE</vt:lpstr>
      <vt:lpstr>CULTURAL VS. INTERCULTURAL LEARNING</vt:lpstr>
      <vt:lpstr>ELEMENTS OF DESIGN</vt:lpstr>
      <vt:lpstr> ELEMENTS OF DESIGN</vt:lpstr>
      <vt:lpstr>DESIGN: STRUCTURE OF TELLECOLABORATIVE MODULE</vt:lpstr>
      <vt:lpstr>DESIGN: TYPES OF TASKS</vt:lpstr>
      <vt:lpstr>WHY TC WITH SPANISH HLLs?</vt:lpstr>
      <vt:lpstr>PONGÁMOSLO EN PRÁCTICA</vt:lpstr>
      <vt:lpstr>ELEMENTOS BASICOS DE DISEÑO</vt:lpstr>
      <vt:lpstr>TEMAS PARA CURSOS DE ESPAÑOL PARA HABLANTES DE HERENCIA</vt:lpstr>
      <vt:lpstr>ELEMENTOS BASICOS DE DISEÑO</vt:lpstr>
      <vt:lpstr>UN MODELO DE TC CHICAGO-NUEVA YORK</vt:lpstr>
      <vt:lpstr>TELECOLABORACIÓN 2.0</vt:lpstr>
      <vt:lpstr>PREPARACIÓN</vt:lpstr>
      <vt:lpstr>MÓDULO HISTORIAS  Inmigración Historia de los latinos en EE.UU. Historias personales </vt:lpstr>
      <vt:lpstr>HISTORIAS I: PRETAREA</vt:lpstr>
      <vt:lpstr>HISTORIAS II: TAREA</vt:lpstr>
      <vt:lpstr>HISTORIAS III: POSTAREA</vt:lpstr>
      <vt:lpstr>MÓDULO COMUNIDADES  Pasado y presente de barrios en EE.UU. con importante presencia hispana Procesos sociopolíticos </vt:lpstr>
      <vt:lpstr>COMUNIDADES I: PRETAREA</vt:lpstr>
      <vt:lpstr>COMUNIDADES II: PRETAREA</vt:lpstr>
      <vt:lpstr>COMUNIDADES III: TAREA</vt:lpstr>
      <vt:lpstr>COMUNIDADES IV: POSTAREA</vt:lpstr>
      <vt:lpstr>ELEMENTOS BASICOS DE DISEÑO</vt:lpstr>
      <vt:lpstr>PowerPoint Presentation</vt:lpstr>
      <vt:lpstr>ALGUNOS RETOS...</vt:lpstr>
      <vt:lpstr>DISEÑO E IMPLEMENTACIÓN</vt:lpstr>
      <vt:lpstr>PowerPoint Presentation</vt:lpstr>
      <vt:lpstr> https://www.cilc.gc.cuny.edu/ 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Barros Garcia, Maria J.</dc:creator>
  <cp:lastModifiedBy>Julia</cp:lastModifiedBy>
  <cp:revision>100</cp:revision>
  <dcterms:modified xsi:type="dcterms:W3CDTF">2018-04-15T15:25:22Z</dcterms:modified>
</cp:coreProperties>
</file>