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8"/>
  </p:notesMasterIdLst>
  <p:sldIdLst>
    <p:sldId id="261" r:id="rId3"/>
    <p:sldId id="262" r:id="rId4"/>
    <p:sldId id="373" r:id="rId5"/>
    <p:sldId id="302" r:id="rId6"/>
    <p:sldId id="305" r:id="rId7"/>
    <p:sldId id="274" r:id="rId8"/>
    <p:sldId id="306" r:id="rId9"/>
    <p:sldId id="325" r:id="rId10"/>
    <p:sldId id="307" r:id="rId11"/>
    <p:sldId id="308" r:id="rId12"/>
    <p:sldId id="366" r:id="rId13"/>
    <p:sldId id="364" r:id="rId14"/>
    <p:sldId id="365" r:id="rId15"/>
    <p:sldId id="363" r:id="rId16"/>
    <p:sldId id="377" r:id="rId17"/>
    <p:sldId id="378" r:id="rId18"/>
    <p:sldId id="338" r:id="rId19"/>
    <p:sldId id="345" r:id="rId20"/>
    <p:sldId id="347" r:id="rId21"/>
    <p:sldId id="348" r:id="rId22"/>
    <p:sldId id="309" r:id="rId23"/>
    <p:sldId id="310" r:id="rId24"/>
    <p:sldId id="372" r:id="rId25"/>
    <p:sldId id="311" r:id="rId26"/>
    <p:sldId id="312" r:id="rId27"/>
    <p:sldId id="313" r:id="rId28"/>
    <p:sldId id="314" r:id="rId29"/>
    <p:sldId id="381" r:id="rId30"/>
    <p:sldId id="382" r:id="rId31"/>
    <p:sldId id="383" r:id="rId32"/>
    <p:sldId id="315" r:id="rId33"/>
    <p:sldId id="384" r:id="rId34"/>
    <p:sldId id="316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392" r:id="rId43"/>
    <p:sldId id="393" r:id="rId44"/>
    <p:sldId id="394" r:id="rId45"/>
    <p:sldId id="395" r:id="rId46"/>
    <p:sldId id="396" r:id="rId47"/>
    <p:sldId id="397" r:id="rId48"/>
    <p:sldId id="398" r:id="rId49"/>
    <p:sldId id="399" r:id="rId50"/>
    <p:sldId id="400" r:id="rId51"/>
    <p:sldId id="317" r:id="rId52"/>
    <p:sldId id="374" r:id="rId53"/>
    <p:sldId id="375" r:id="rId54"/>
    <p:sldId id="376" r:id="rId55"/>
    <p:sldId id="380" r:id="rId56"/>
    <p:sldId id="319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94673"/>
  </p:normalViewPr>
  <p:slideViewPr>
    <p:cSldViewPr snapToGrid="0" snapToObjects="1">
      <p:cViewPr varScale="1">
        <p:scale>
          <a:sx n="108" d="100"/>
          <a:sy n="108" d="100"/>
        </p:scale>
        <p:origin x="181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1BC7A-2176-4A55-A3FD-5C5DF87AD4E7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7C957-231A-42C5-9DA8-E26EF477A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6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662400"/>
            <a:ext cx="7886700" cy="1028288"/>
          </a:xfrm>
          <a:prstGeom prst="rect">
            <a:avLst/>
          </a:prstGeom>
        </p:spPr>
        <p:txBody>
          <a:bodyPr/>
          <a:lstStyle>
            <a:lvl1pPr algn="l">
              <a:defRPr sz="6000">
                <a:latin typeface="+mn-lt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879600"/>
            <a:ext cx="6628950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>
              <a:lnSpc>
                <a:spcPct val="130000"/>
              </a:lnSpc>
            </a:pPr>
            <a:r>
              <a:rPr lang="en-US" dirty="0">
                <a:solidFill>
                  <a:srgbClr val="A6A6A6"/>
                </a:solidFill>
                <a:latin typeface="+mn-lt"/>
                <a:cs typeface="Georgia"/>
              </a:rPr>
              <a:t>This </a:t>
            </a:r>
            <a:r>
              <a:rPr lang="en-US" dirty="0" err="1">
                <a:solidFill>
                  <a:srgbClr val="A6A6A6"/>
                </a:solidFill>
                <a:latin typeface="+mn-lt"/>
                <a:cs typeface="Georgia"/>
              </a:rPr>
              <a:t>Powerpoint</a:t>
            </a:r>
            <a:r>
              <a:rPr lang="en-US" dirty="0">
                <a:solidFill>
                  <a:srgbClr val="A6A6A6"/>
                </a:solidFill>
                <a:latin typeface="+mn-lt"/>
                <a:cs typeface="Georgia"/>
              </a:rPr>
              <a:t> template has been created to help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A6A6A6"/>
                </a:solidFill>
                <a:latin typeface="+mn-lt"/>
                <a:cs typeface="Georgia"/>
              </a:rPr>
              <a:t>you tell your Illinois Story in the best possible way. To help you make this presentation </a:t>
            </a:r>
            <a:r>
              <a:rPr lang="en-US" dirty="0">
                <a:solidFill>
                  <a:srgbClr val="131F33"/>
                </a:solidFill>
                <a:latin typeface="+mn-lt"/>
                <a:cs typeface="Georgia"/>
              </a:rPr>
              <a:t>we recommend the following font styles:</a:t>
            </a:r>
          </a:p>
          <a:p>
            <a:r>
              <a:rPr lang="en-US" sz="4200" b="1" dirty="0">
                <a:solidFill>
                  <a:srgbClr val="FA6300"/>
                </a:solidFill>
              </a:rPr>
              <a:t>Headers: Calibri 42pt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131F33"/>
                </a:solidFill>
                <a:latin typeface="+mn-lt"/>
                <a:cs typeface="Georgia"/>
              </a:rPr>
              <a:t>Body Copy: Georgia 18pt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rgbClr val="131F33"/>
              </a:solidFill>
              <a:latin typeface="+mn-lt"/>
              <a:cs typeface="Georgia"/>
            </a:endParaRPr>
          </a:p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131F33"/>
                </a:solidFill>
                <a:latin typeface="+mn-lt"/>
                <a:cs typeface="Georgia"/>
              </a:rPr>
              <a:t>If you need assistance, please contact Creative Services. </a:t>
            </a:r>
            <a:r>
              <a:rPr lang="en-US" sz="1400" dirty="0" err="1">
                <a:solidFill>
                  <a:srgbClr val="131F33"/>
                </a:solidFill>
                <a:latin typeface="+mn-lt"/>
                <a:cs typeface="Georgia"/>
              </a:rPr>
              <a:t>creativeservices@illinois.edu</a:t>
            </a:r>
            <a:r>
              <a:rPr lang="en-US" sz="1400" dirty="0">
                <a:solidFill>
                  <a:srgbClr val="131F33"/>
                </a:solidFill>
                <a:latin typeface="+mn-lt"/>
                <a:cs typeface="Georgia"/>
              </a:rPr>
              <a:t> or (217)333-9200</a:t>
            </a:r>
          </a:p>
        </p:txBody>
      </p:sp>
    </p:spTree>
    <p:extLst>
      <p:ext uri="{BB962C8B-B14F-4D97-AF65-F5344CB8AC3E}">
        <p14:creationId xmlns:p14="http://schemas.microsoft.com/office/powerpoint/2010/main" val="220601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650CF-4864-4B4D-AC7A-701357D0BE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4BB66-689C-4C61-A2B6-0F13293381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25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69E36-1A0D-4641-AFB5-202AD471C5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47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AED26-1BE9-40B8-B3FE-0109BCEDC5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1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0B575-4940-4980-9AE1-054EBEECE8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22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E0989-2074-4429-BE67-E6C40F60C3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5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000" y="4094725"/>
            <a:ext cx="5714550" cy="1325563"/>
          </a:xfrm>
          <a:prstGeom prst="rect">
            <a:avLst/>
          </a:prstGeom>
        </p:spPr>
        <p:txBody>
          <a:bodyPr/>
          <a:lstStyle>
            <a:lvl1pPr algn="l">
              <a:defRPr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197225" y="5565775"/>
            <a:ext cx="3232150" cy="71913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Name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8157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44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>
                <a:solidFill>
                  <a:srgbClr val="FA6300"/>
                </a:solidFill>
              </a:rPr>
              <a:t>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25963"/>
          </a:xfrm>
          <a:prstGeom prst="rect">
            <a:avLst/>
          </a:prstGeom>
        </p:spPr>
        <p:txBody>
          <a:bodyPr/>
          <a:lstStyle/>
          <a:p>
            <a:pPr defTabSz="914400">
              <a:buFont typeface="Wingdings" charset="0"/>
              <a:buChar char=""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Lorem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ipsum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no sea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takimata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sanctus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est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Lorem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ipsum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dolor sit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amet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. At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vero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eos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et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accusam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et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justo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duo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dolores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et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ea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rebum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.</a:t>
            </a:r>
          </a:p>
          <a:p>
            <a:pPr defTabSz="914400">
              <a:buFont typeface="Wingdings" charset="0"/>
              <a:buChar char=""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Consectetuer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adipiscing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elit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,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sed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diam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nonummy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nibh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  <a:p>
            <a:pPr defTabSz="914400">
              <a:buFont typeface="Wingdings" charset="0"/>
              <a:buChar char=""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Duis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autem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vel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eum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iriure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in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hendrerit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in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vulputate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velit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.</a:t>
            </a:r>
          </a:p>
          <a:p>
            <a:pPr defTabSz="914400">
              <a:buFont typeface="Wingdings" charset="0"/>
              <a:buChar char=""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Hendrerit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in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vulputate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velit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esse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molestie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consequat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.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Lorem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ipsum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dolor sit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amet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.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3402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1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58674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>
                <a:solidFill>
                  <a:srgbClr val="FA6300"/>
                </a:solidFill>
              </a:rPr>
              <a:t>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5867400" cy="4525963"/>
          </a:xfrm>
          <a:prstGeom prst="rect">
            <a:avLst/>
          </a:prstGeom>
        </p:spPr>
        <p:txBody>
          <a:bodyPr/>
          <a:lstStyle/>
          <a:p>
            <a:pPr defTabSz="914400">
              <a:buFont typeface="Wingdings" charset="0"/>
              <a:buChar char=""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Lorem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ipsum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no sea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takimata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sanctus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est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Lorem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ipsum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dolor sit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amet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. At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vero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eos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et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accusam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et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justo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duo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dolores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et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ea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rebum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.</a:t>
            </a:r>
          </a:p>
          <a:p>
            <a:pPr defTabSz="914400">
              <a:buFont typeface="Wingdings" charset="0"/>
              <a:buChar char=""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Consectetuer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adipiscing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elit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,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sed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diam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nonummy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nibh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  <a:p>
            <a:pPr defTabSz="914400">
              <a:buFont typeface="Wingdings" charset="0"/>
              <a:buChar char=""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Duis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autem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vel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eum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iriure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in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hendrerit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in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vulputate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velit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.</a:t>
            </a:r>
          </a:p>
          <a:p>
            <a:pPr defTabSz="914400">
              <a:buFont typeface="Wingdings" charset="0"/>
              <a:buChar char=""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Hendrerit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in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vulputate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velit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esse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molestie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consequat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.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Lorem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ipsum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dolor sit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amet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.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7288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2590800"/>
            <a:ext cx="6400800" cy="838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05200"/>
            <a:ext cx="5334000" cy="990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C1D37B3-133F-44F6-BA7E-06CED669623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83" name="Picture 11" descr="lea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28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010A2-B3D1-4974-B97F-531F320AEE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3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F70BC-F301-4BB7-9E06-9EFBD17579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5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BA212-3168-4E4C-9D70-B9214327C4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7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9DF23-9E15-4A49-A124-1C724ACD45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2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08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19B43B-DA68-48F6-855C-5CCA5286FEA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leaves_nex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69386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pitchFamily="-12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pitchFamily="-12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pitchFamily="-12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pitchFamily="-12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pitchFamily="-12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pitchFamily="-12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pitchFamily="-12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ＭＳ Ｐゴシック" pitchFamily="-1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PI%20ePrime%20Files\sub1.wav" TargetMode="Externa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empowerspanish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000" y="4094725"/>
            <a:ext cx="5864240" cy="1325563"/>
          </a:xfrm>
        </p:spPr>
        <p:txBody>
          <a:bodyPr/>
          <a:lstStyle/>
          <a:p>
            <a:r>
              <a:rPr lang="en-US" sz="2800" b="1" dirty="0"/>
              <a:t>Focusing on form in mixed classes  without losing your focus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97224" y="5333797"/>
            <a:ext cx="5946776" cy="7191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Melissa A. Bowles</a:t>
            </a:r>
          </a:p>
          <a:p>
            <a:pPr marL="0" indent="0">
              <a:buNone/>
            </a:pPr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Symposium on Spanish as a Heritage Language </a:t>
            </a:r>
          </a:p>
          <a:p>
            <a:pPr marL="0" indent="0">
              <a:buNone/>
            </a:pPr>
            <a:r>
              <a:rPr lang="en-US" dirty="0"/>
              <a:t>April 6, 2018</a:t>
            </a:r>
          </a:p>
        </p:txBody>
      </p:sp>
    </p:spTree>
    <p:extLst>
      <p:ext uri="{BB962C8B-B14F-4D97-AF65-F5344CB8AC3E}">
        <p14:creationId xmlns:p14="http://schemas.microsoft.com/office/powerpoint/2010/main" val="2709326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275FD-6EBF-4E3B-9082-5DAE1C4F3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582" y="274638"/>
            <a:ext cx="8259417" cy="1143000"/>
          </a:xfrm>
        </p:spPr>
        <p:txBody>
          <a:bodyPr/>
          <a:lstStyle/>
          <a:p>
            <a:r>
              <a:rPr lang="en-US" sz="2400" dirty="0"/>
              <a:t>Research shows that L2 learners focus more on language forms (e.g., verb endings) whereas heritage learners focus more on communicative content.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C58B0-A697-45C6-A659-CA814FC85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72B68D-251F-4174-B703-546E5CF54676}"/>
              </a:ext>
            </a:extLst>
          </p:cNvPr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2" descr="http://hostturka.com/images/icon_true_false.png">
            <a:extLst>
              <a:ext uri="{FF2B5EF4-FFF2-40B4-BE49-F238E27FC236}">
                <a16:creationId xmlns:a16="http://schemas.microsoft.com/office/drawing/2014/main" id="{DB3A44F5-743B-4F09-84D1-FA4FBC5B1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95652" y="274638"/>
            <a:ext cx="1048512" cy="92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82302C-9C6B-4C39-86F9-B8610DA3CF3B}"/>
              </a:ext>
            </a:extLst>
          </p:cNvPr>
          <p:cNvSpPr txBox="1"/>
          <p:nvPr/>
        </p:nvSpPr>
        <p:spPr>
          <a:xfrm>
            <a:off x="467139" y="1679713"/>
            <a:ext cx="825941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/>
              <a:t>HL </a:t>
            </a:r>
            <a:r>
              <a:rPr lang="es-ES_tradnl" sz="2400" dirty="0" err="1"/>
              <a:t>learners</a:t>
            </a:r>
            <a:r>
              <a:rPr lang="es-ES_tradnl" sz="2400" dirty="0"/>
              <a:t> </a:t>
            </a:r>
            <a:r>
              <a:rPr lang="es-ES_tradnl" sz="2400" dirty="0" err="1"/>
              <a:t>have</a:t>
            </a:r>
            <a:r>
              <a:rPr lang="es-ES_tradnl" sz="2400" dirty="0"/>
              <a:t> a </a:t>
            </a:r>
            <a:r>
              <a:rPr lang="es-ES_tradnl" sz="2400" dirty="0" err="1"/>
              <a:t>different</a:t>
            </a:r>
            <a:r>
              <a:rPr lang="es-ES_tradnl" sz="2400" dirty="0"/>
              <a:t> </a:t>
            </a:r>
            <a:r>
              <a:rPr lang="es-ES_tradnl" sz="2400" dirty="0" err="1"/>
              <a:t>orientation</a:t>
            </a:r>
            <a:r>
              <a:rPr lang="es-ES_tradnl" sz="2400" dirty="0"/>
              <a:t> </a:t>
            </a:r>
            <a:r>
              <a:rPr lang="es-ES_tradnl" sz="2400" dirty="0" err="1"/>
              <a:t>to</a:t>
            </a:r>
            <a:r>
              <a:rPr lang="es-ES_tradnl" sz="2400" dirty="0"/>
              <a:t>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language</a:t>
            </a:r>
            <a:r>
              <a:rPr lang="es-ES_tradnl" sz="2400" dirty="0"/>
              <a:t> and </a:t>
            </a:r>
            <a:r>
              <a:rPr lang="es-ES_tradnl" sz="2400" dirty="0" err="1"/>
              <a:t>to</a:t>
            </a:r>
            <a:r>
              <a:rPr lang="es-ES_tradnl" sz="2400" dirty="0"/>
              <a:t> </a:t>
            </a:r>
            <a:r>
              <a:rPr lang="es-ES_tradnl" sz="2400" dirty="0" err="1"/>
              <a:t>language</a:t>
            </a:r>
            <a:r>
              <a:rPr lang="es-ES_tradnl" sz="2400" dirty="0"/>
              <a:t> </a:t>
            </a:r>
            <a:r>
              <a:rPr lang="es-ES_tradnl" sz="2400" dirty="0" err="1"/>
              <a:t>tasks</a:t>
            </a:r>
            <a:r>
              <a:rPr lang="es-ES_tradnl" sz="2400" dirty="0"/>
              <a:t> </a:t>
            </a:r>
            <a:r>
              <a:rPr lang="es-ES_tradnl" sz="2400" dirty="0" err="1"/>
              <a:t>than</a:t>
            </a:r>
            <a:r>
              <a:rPr lang="es-ES_tradnl" sz="2400" dirty="0"/>
              <a:t> L2 </a:t>
            </a:r>
            <a:r>
              <a:rPr lang="es-ES_tradnl" sz="2400" dirty="0" err="1"/>
              <a:t>learners</a:t>
            </a:r>
            <a:r>
              <a:rPr lang="es-ES_tradnl" sz="2400" dirty="0"/>
              <a:t> do, and </a:t>
            </a:r>
            <a:r>
              <a:rPr lang="es-ES_tradnl" sz="2400" dirty="0" err="1"/>
              <a:t>this</a:t>
            </a:r>
            <a:r>
              <a:rPr lang="es-ES_tradnl" sz="2400" dirty="0"/>
              <a:t> </a:t>
            </a:r>
            <a:r>
              <a:rPr lang="es-ES_tradnl" sz="2400" dirty="0" err="1"/>
              <a:t>may</a:t>
            </a:r>
            <a:r>
              <a:rPr lang="es-ES_tradnl" sz="2400" dirty="0"/>
              <a:t> </a:t>
            </a:r>
            <a:r>
              <a:rPr lang="es-ES_tradnl" sz="2400" dirty="0" err="1"/>
              <a:t>have</a:t>
            </a:r>
            <a:r>
              <a:rPr lang="es-ES_tradnl" sz="2400" dirty="0"/>
              <a:t> </a:t>
            </a:r>
            <a:r>
              <a:rPr lang="es-ES_tradnl" sz="2400" dirty="0" err="1"/>
              <a:t>an</a:t>
            </a:r>
            <a:r>
              <a:rPr lang="es-ES_tradnl" sz="2400" dirty="0"/>
              <a:t> </a:t>
            </a:r>
            <a:r>
              <a:rPr lang="es-ES_tradnl" sz="2400" dirty="0" err="1"/>
              <a:t>impact</a:t>
            </a:r>
            <a:r>
              <a:rPr lang="es-ES_tradnl" sz="2400" dirty="0"/>
              <a:t> </a:t>
            </a:r>
            <a:r>
              <a:rPr lang="es-ES_tradnl" sz="2400" dirty="0" err="1"/>
              <a:t>on</a:t>
            </a:r>
            <a:r>
              <a:rPr lang="es-ES_tradnl" sz="2400" dirty="0"/>
              <a:t> </a:t>
            </a:r>
            <a:r>
              <a:rPr lang="es-ES_tradnl" sz="2400" dirty="0" err="1"/>
              <a:t>learning</a:t>
            </a:r>
            <a:r>
              <a:rPr lang="es-ES_tradnl" sz="2400" dirty="0"/>
              <a:t> </a:t>
            </a:r>
            <a:r>
              <a:rPr lang="es-ES_tradnl" sz="2400" dirty="0" err="1"/>
              <a:t>outcomes</a:t>
            </a:r>
            <a:r>
              <a:rPr lang="es-ES_tradnl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/>
              <a:t>HL </a:t>
            </a:r>
            <a:r>
              <a:rPr lang="es-ES_tradnl" sz="2400" dirty="0" err="1"/>
              <a:t>learners</a:t>
            </a:r>
            <a:r>
              <a:rPr lang="es-ES_tradnl" sz="2400" dirty="0"/>
              <a:t> are </a:t>
            </a:r>
            <a:r>
              <a:rPr lang="es-ES_tradnl" sz="2400" dirty="0" err="1"/>
              <a:t>used</a:t>
            </a:r>
            <a:r>
              <a:rPr lang="es-ES_tradnl" sz="2400" dirty="0"/>
              <a:t> </a:t>
            </a:r>
            <a:r>
              <a:rPr lang="es-ES_tradnl" sz="2400" dirty="0" err="1"/>
              <a:t>to</a:t>
            </a:r>
            <a:r>
              <a:rPr lang="es-ES_tradnl" sz="2400" dirty="0"/>
              <a:t> </a:t>
            </a:r>
            <a:r>
              <a:rPr lang="es-ES_tradnl" sz="2400" dirty="0" err="1"/>
              <a:t>using</a:t>
            </a:r>
            <a:r>
              <a:rPr lang="es-ES_tradnl" sz="2400" dirty="0"/>
              <a:t>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language</a:t>
            </a:r>
            <a:r>
              <a:rPr lang="es-ES_tradnl" sz="2400" dirty="0"/>
              <a:t> </a:t>
            </a:r>
            <a:r>
              <a:rPr lang="es-ES_tradnl" sz="2400" dirty="0" err="1"/>
              <a:t>to</a:t>
            </a:r>
            <a:r>
              <a:rPr lang="es-ES_tradnl" sz="2400" dirty="0"/>
              <a:t> </a:t>
            </a:r>
            <a:r>
              <a:rPr lang="es-ES_tradnl" sz="2400" dirty="0" err="1"/>
              <a:t>communicate</a:t>
            </a:r>
            <a:r>
              <a:rPr lang="es-ES_tradnl" sz="2400" dirty="0"/>
              <a:t>, </a:t>
            </a:r>
            <a:r>
              <a:rPr lang="es-ES_tradnl" sz="2400" dirty="0" err="1"/>
              <a:t>not</a:t>
            </a:r>
            <a:r>
              <a:rPr lang="es-ES_tradnl" sz="2400" dirty="0"/>
              <a:t> </a:t>
            </a:r>
            <a:r>
              <a:rPr lang="es-ES_tradnl" sz="2400" dirty="0" err="1"/>
              <a:t>to</a:t>
            </a:r>
            <a:r>
              <a:rPr lang="es-ES_tradnl" sz="2400" dirty="0"/>
              <a:t> </a:t>
            </a:r>
            <a:r>
              <a:rPr lang="es-ES_tradnl" sz="2400" dirty="0" err="1"/>
              <a:t>analyzing</a:t>
            </a:r>
            <a:r>
              <a:rPr lang="es-ES_tradnl" sz="2400" dirty="0"/>
              <a:t> </a:t>
            </a:r>
            <a:r>
              <a:rPr lang="es-ES_tradnl" sz="2400" dirty="0" err="1"/>
              <a:t>it</a:t>
            </a:r>
            <a:r>
              <a:rPr lang="es-ES_tradnl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 err="1"/>
              <a:t>Two</a:t>
            </a:r>
            <a:r>
              <a:rPr lang="es-ES_tradnl" sz="2400" dirty="0"/>
              <a:t> </a:t>
            </a:r>
            <a:r>
              <a:rPr lang="es-ES_tradnl" sz="2400" dirty="0" err="1"/>
              <a:t>studies</a:t>
            </a:r>
            <a:r>
              <a:rPr lang="es-ES_tradnl" sz="2400" dirty="0"/>
              <a:t> (</a:t>
            </a:r>
            <a:r>
              <a:rPr lang="es-ES_tradnl" sz="2400" dirty="0" err="1"/>
              <a:t>Gass</a:t>
            </a:r>
            <a:r>
              <a:rPr lang="es-ES_tradnl" sz="2400" dirty="0"/>
              <a:t> &amp; Lewis, 2007; Torres, 2013) </a:t>
            </a:r>
            <a:r>
              <a:rPr lang="es-ES_tradnl" sz="2400" dirty="0" err="1"/>
              <a:t>found</a:t>
            </a:r>
            <a:r>
              <a:rPr lang="es-ES_tradnl" sz="2400" dirty="0"/>
              <a:t> </a:t>
            </a:r>
            <a:r>
              <a:rPr lang="es-ES_tradnl" sz="2400" dirty="0" err="1"/>
              <a:t>that</a:t>
            </a:r>
            <a:r>
              <a:rPr lang="es-ES_tradnl" sz="2400" dirty="0"/>
              <a:t> </a:t>
            </a:r>
            <a:r>
              <a:rPr lang="es-ES_tradnl" sz="2400" dirty="0" err="1"/>
              <a:t>when</a:t>
            </a:r>
            <a:r>
              <a:rPr lang="es-ES_tradnl" sz="2400" dirty="0"/>
              <a:t> HL </a:t>
            </a:r>
            <a:r>
              <a:rPr lang="es-ES_tradnl" sz="2400" dirty="0" err="1"/>
              <a:t>learners</a:t>
            </a:r>
            <a:r>
              <a:rPr lang="es-ES_tradnl" sz="2400" dirty="0"/>
              <a:t> </a:t>
            </a:r>
            <a:r>
              <a:rPr lang="es-ES_tradnl" sz="2400" dirty="0" err="1"/>
              <a:t>received</a:t>
            </a:r>
            <a:r>
              <a:rPr lang="es-ES_tradnl" sz="2400" dirty="0"/>
              <a:t> </a:t>
            </a:r>
            <a:r>
              <a:rPr lang="es-ES_tradnl" sz="2400" dirty="0" err="1"/>
              <a:t>recasts</a:t>
            </a:r>
            <a:r>
              <a:rPr lang="es-ES_tradnl" sz="2400" dirty="0"/>
              <a:t> </a:t>
            </a:r>
            <a:r>
              <a:rPr lang="es-ES_tradnl" sz="2400" dirty="0" err="1"/>
              <a:t>of</a:t>
            </a:r>
            <a:r>
              <a:rPr lang="es-ES_tradnl" sz="2400" dirty="0"/>
              <a:t> </a:t>
            </a:r>
            <a:r>
              <a:rPr lang="es-ES_tradnl" sz="2400" dirty="0" err="1"/>
              <a:t>errors</a:t>
            </a:r>
            <a:r>
              <a:rPr lang="es-ES_tradnl" sz="2400" dirty="0"/>
              <a:t> </a:t>
            </a:r>
            <a:r>
              <a:rPr lang="es-ES_tradnl" sz="2400" dirty="0" err="1"/>
              <a:t>they</a:t>
            </a:r>
            <a:r>
              <a:rPr lang="es-ES_tradnl" sz="2400" dirty="0"/>
              <a:t> </a:t>
            </a:r>
            <a:r>
              <a:rPr lang="es-ES_tradnl" sz="2400" dirty="0" err="1"/>
              <a:t>made</a:t>
            </a:r>
            <a:r>
              <a:rPr lang="es-ES_tradnl" sz="2400" dirty="0"/>
              <a:t>, </a:t>
            </a:r>
            <a:r>
              <a:rPr lang="es-ES_tradnl" sz="2400" dirty="0" err="1"/>
              <a:t>they</a:t>
            </a:r>
            <a:r>
              <a:rPr lang="es-ES_tradnl" sz="2400" dirty="0"/>
              <a:t> </a:t>
            </a:r>
            <a:r>
              <a:rPr lang="es-ES_tradnl" sz="2400" dirty="0" err="1"/>
              <a:t>were</a:t>
            </a:r>
            <a:r>
              <a:rPr lang="es-ES_tradnl" sz="2400" dirty="0"/>
              <a:t> </a:t>
            </a:r>
            <a:r>
              <a:rPr lang="es-ES_tradnl" sz="2400" dirty="0" err="1"/>
              <a:t>unlikely</a:t>
            </a:r>
            <a:r>
              <a:rPr lang="es-ES_tradnl" sz="2400" dirty="0"/>
              <a:t> </a:t>
            </a:r>
            <a:r>
              <a:rPr lang="es-ES_tradnl" sz="2400" dirty="0" err="1"/>
              <a:t>to</a:t>
            </a:r>
            <a:r>
              <a:rPr lang="es-ES_tradnl" sz="2400" dirty="0"/>
              <a:t> </a:t>
            </a:r>
            <a:r>
              <a:rPr lang="es-ES_tradnl" sz="2400" dirty="0" err="1"/>
              <a:t>perceive</a:t>
            </a:r>
            <a:r>
              <a:rPr lang="es-ES_tradnl" sz="2400" dirty="0"/>
              <a:t> </a:t>
            </a:r>
            <a:r>
              <a:rPr lang="es-ES_tradnl" sz="2400" dirty="0" err="1"/>
              <a:t>them</a:t>
            </a:r>
            <a:r>
              <a:rPr lang="es-ES_tradnl" sz="2400" dirty="0"/>
              <a:t> as </a:t>
            </a:r>
            <a:r>
              <a:rPr lang="es-ES_tradnl" sz="2400" dirty="0" err="1"/>
              <a:t>corrections</a:t>
            </a:r>
            <a:r>
              <a:rPr lang="es-ES_tradnl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 err="1"/>
              <a:t>They</a:t>
            </a:r>
            <a:r>
              <a:rPr lang="es-ES_tradnl" sz="2400" dirty="0"/>
              <a:t> </a:t>
            </a:r>
            <a:r>
              <a:rPr lang="es-ES_tradnl" sz="2400" dirty="0" err="1"/>
              <a:t>thought</a:t>
            </a:r>
            <a:r>
              <a:rPr lang="es-ES_tradnl" sz="2400" dirty="0"/>
              <a:t>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recasts</a:t>
            </a:r>
            <a:r>
              <a:rPr lang="es-ES_tradnl" sz="2400" dirty="0"/>
              <a:t> </a:t>
            </a:r>
            <a:r>
              <a:rPr lang="es-ES_tradnl" sz="2400" dirty="0" err="1"/>
              <a:t>were</a:t>
            </a:r>
            <a:r>
              <a:rPr lang="es-ES_tradnl" sz="2400" dirty="0"/>
              <a:t> </a:t>
            </a:r>
            <a:r>
              <a:rPr lang="es-ES_tradnl" sz="2400" dirty="0" err="1"/>
              <a:t>comments</a:t>
            </a:r>
            <a:r>
              <a:rPr lang="es-ES_tradnl" sz="2400" dirty="0"/>
              <a:t> </a:t>
            </a:r>
            <a:r>
              <a:rPr lang="es-ES_tradnl" sz="2400" dirty="0" err="1"/>
              <a:t>on</a:t>
            </a:r>
            <a:r>
              <a:rPr lang="es-ES_tradnl" sz="2400" dirty="0"/>
              <a:t> </a:t>
            </a:r>
            <a:r>
              <a:rPr lang="es-ES_tradnl" sz="2400" dirty="0" err="1"/>
              <a:t>content</a:t>
            </a:r>
            <a:r>
              <a:rPr lang="es-ES_tradnl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/>
              <a:t>L2 </a:t>
            </a:r>
            <a:r>
              <a:rPr lang="es-ES_tradnl" sz="2400" dirty="0" err="1"/>
              <a:t>learners</a:t>
            </a:r>
            <a:r>
              <a:rPr lang="es-ES_tradnl" sz="2400" dirty="0"/>
              <a:t> </a:t>
            </a:r>
            <a:r>
              <a:rPr lang="es-ES_tradnl" sz="2400" dirty="0" err="1"/>
              <a:t>were</a:t>
            </a:r>
            <a:r>
              <a:rPr lang="es-ES_tradnl" sz="2400" dirty="0"/>
              <a:t> </a:t>
            </a:r>
            <a:r>
              <a:rPr lang="es-ES_tradnl" sz="2400" dirty="0" err="1"/>
              <a:t>far</a:t>
            </a:r>
            <a:r>
              <a:rPr lang="es-ES_tradnl" sz="2400" dirty="0"/>
              <a:t> more </a:t>
            </a:r>
            <a:r>
              <a:rPr lang="es-ES_tradnl" sz="2400" dirty="0" err="1"/>
              <a:t>likely</a:t>
            </a:r>
            <a:r>
              <a:rPr lang="es-ES_tradnl" sz="2400" dirty="0"/>
              <a:t> </a:t>
            </a:r>
            <a:r>
              <a:rPr lang="es-ES_tradnl" sz="2400" dirty="0" err="1"/>
              <a:t>to</a:t>
            </a:r>
            <a:r>
              <a:rPr lang="es-ES_tradnl" sz="2400" dirty="0"/>
              <a:t> </a:t>
            </a:r>
            <a:r>
              <a:rPr lang="es-ES_tradnl" sz="2400" dirty="0" err="1"/>
              <a:t>perceive</a:t>
            </a:r>
            <a:r>
              <a:rPr lang="es-ES_tradnl" sz="2400" dirty="0"/>
              <a:t>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recasts</a:t>
            </a:r>
            <a:r>
              <a:rPr lang="es-ES_tradnl" sz="2400" dirty="0"/>
              <a:t> as </a:t>
            </a:r>
            <a:r>
              <a:rPr lang="es-ES_tradnl" sz="2400" dirty="0" err="1"/>
              <a:t>corrections</a:t>
            </a:r>
            <a:r>
              <a:rPr lang="es-ES_tradnl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4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997BA-5264-4291-B3FC-7F3F6CA44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AB9FB-696C-424A-AE41-F6BFA31A9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In a </a:t>
            </a:r>
            <a:r>
              <a:rPr lang="es-ES_tradnl" dirty="0" err="1"/>
              <a:t>recent</a:t>
            </a:r>
            <a:r>
              <a:rPr lang="es-ES_tradnl" dirty="0"/>
              <a:t> </a:t>
            </a:r>
            <a:r>
              <a:rPr lang="es-ES_tradnl" dirty="0" err="1"/>
              <a:t>study</a:t>
            </a:r>
            <a:r>
              <a:rPr lang="es-ES_tradnl" dirty="0"/>
              <a:t> (Bowles, in </a:t>
            </a:r>
            <a:r>
              <a:rPr lang="es-ES_tradnl" dirty="0" err="1"/>
              <a:t>preparation</a:t>
            </a:r>
            <a:r>
              <a:rPr lang="es-ES_tradnl" dirty="0"/>
              <a:t>) I </a:t>
            </a:r>
            <a:r>
              <a:rPr lang="es-ES_tradnl" dirty="0" err="1"/>
              <a:t>also</a:t>
            </a:r>
            <a:r>
              <a:rPr lang="es-ES_tradnl" dirty="0"/>
              <a:t> </a:t>
            </a:r>
            <a:r>
              <a:rPr lang="es-ES_tradnl" dirty="0" err="1"/>
              <a:t>found</a:t>
            </a:r>
            <a:r>
              <a:rPr lang="es-ES_tradnl" dirty="0"/>
              <a:t> </a:t>
            </a:r>
            <a:r>
              <a:rPr lang="es-ES_tradnl" dirty="0" err="1"/>
              <a:t>that</a:t>
            </a:r>
            <a:r>
              <a:rPr lang="es-ES_tradnl" dirty="0"/>
              <a:t> HL </a:t>
            </a:r>
            <a:r>
              <a:rPr lang="es-ES_tradnl" dirty="0" err="1"/>
              <a:t>learners</a:t>
            </a:r>
            <a:r>
              <a:rPr lang="es-ES_tradnl" dirty="0"/>
              <a:t> </a:t>
            </a:r>
            <a:r>
              <a:rPr lang="es-ES_tradnl" dirty="0" err="1"/>
              <a:t>engaged</a:t>
            </a:r>
            <a:r>
              <a:rPr lang="es-ES_tradnl" dirty="0"/>
              <a:t> in a </a:t>
            </a:r>
            <a:r>
              <a:rPr lang="es-ES_tradnl" dirty="0" err="1"/>
              <a:t>treatment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use </a:t>
            </a:r>
            <a:r>
              <a:rPr lang="es-ES_tradnl" dirty="0" err="1"/>
              <a:t>of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subjunctive</a:t>
            </a:r>
            <a:r>
              <a:rPr lang="es-ES_tradnl" dirty="0"/>
              <a:t> in adverbial </a:t>
            </a:r>
            <a:r>
              <a:rPr lang="es-ES_tradnl" dirty="0" err="1"/>
              <a:t>clauses</a:t>
            </a:r>
            <a:r>
              <a:rPr lang="es-ES_tradnl" dirty="0"/>
              <a:t> </a:t>
            </a:r>
            <a:r>
              <a:rPr lang="es-ES_tradnl" dirty="0" err="1"/>
              <a:t>were</a:t>
            </a:r>
            <a:r>
              <a:rPr lang="es-ES_tradnl" dirty="0"/>
              <a:t> </a:t>
            </a:r>
            <a:r>
              <a:rPr lang="es-ES_tradnl" dirty="0" err="1"/>
              <a:t>less</a:t>
            </a:r>
            <a:r>
              <a:rPr lang="es-ES_tradnl" dirty="0"/>
              <a:t> </a:t>
            </a:r>
            <a:r>
              <a:rPr lang="es-ES_tradnl" dirty="0" err="1"/>
              <a:t>likely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actively</a:t>
            </a:r>
            <a:r>
              <a:rPr lang="es-ES_tradnl" dirty="0"/>
              <a:t> </a:t>
            </a:r>
            <a:r>
              <a:rPr lang="es-ES_tradnl" dirty="0" err="1"/>
              <a:t>hypothesis</a:t>
            </a:r>
            <a:r>
              <a:rPr lang="es-ES_tradnl" dirty="0"/>
              <a:t> test and try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find</a:t>
            </a:r>
            <a:r>
              <a:rPr lang="es-ES_tradnl" dirty="0"/>
              <a:t> </a:t>
            </a:r>
            <a:r>
              <a:rPr lang="es-ES_tradnl" dirty="0" err="1"/>
              <a:t>patterns</a:t>
            </a:r>
            <a:r>
              <a:rPr lang="es-ES_tradnl" dirty="0"/>
              <a:t> </a:t>
            </a:r>
            <a:r>
              <a:rPr lang="es-ES_tradnl" dirty="0" err="1"/>
              <a:t>when</a:t>
            </a:r>
            <a:r>
              <a:rPr lang="es-ES_tradnl" dirty="0"/>
              <a:t> </a:t>
            </a:r>
            <a:r>
              <a:rPr lang="es-ES_tradnl" dirty="0" err="1"/>
              <a:t>receiving</a:t>
            </a:r>
            <a:r>
              <a:rPr lang="es-ES_tradnl" dirty="0"/>
              <a:t> </a:t>
            </a:r>
            <a:r>
              <a:rPr lang="es-ES_tradnl" dirty="0" err="1"/>
              <a:t>feedback</a:t>
            </a:r>
            <a:r>
              <a:rPr lang="es-ES_tradnl" dirty="0"/>
              <a:t>. L2 </a:t>
            </a:r>
            <a:r>
              <a:rPr lang="es-ES_tradnl" dirty="0" err="1"/>
              <a:t>learners</a:t>
            </a:r>
            <a:r>
              <a:rPr lang="es-ES_tradnl" dirty="0"/>
              <a:t> </a:t>
            </a:r>
            <a:r>
              <a:rPr lang="es-ES_tradnl" dirty="0" err="1"/>
              <a:t>did</a:t>
            </a:r>
            <a:r>
              <a:rPr lang="es-ES_tradnl" dirty="0"/>
              <a:t> </a:t>
            </a:r>
            <a:r>
              <a:rPr lang="es-ES_tradnl" dirty="0" err="1"/>
              <a:t>this</a:t>
            </a:r>
            <a:r>
              <a:rPr lang="es-ES_tradnl" dirty="0"/>
              <a:t> </a:t>
            </a:r>
            <a:r>
              <a:rPr lang="es-ES_tradnl" dirty="0" err="1"/>
              <a:t>almost</a:t>
            </a:r>
            <a:r>
              <a:rPr lang="es-ES_tradnl" dirty="0"/>
              <a:t> </a:t>
            </a:r>
            <a:r>
              <a:rPr lang="es-ES_tradnl" dirty="0" err="1"/>
              <a:t>systematically</a:t>
            </a:r>
            <a:r>
              <a:rPr lang="es-ES_tradnl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44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Form Item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sub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981200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2743200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trabajo en grupo.	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Arial" charset="0"/>
              <a:ea typeface="ＭＳ Ｐゴシック" pitchFamily="-128" charset="-128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trabaje en grupo.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-128" charset="-128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-128" charset="-128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-128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[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After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selecting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 A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or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 B,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learners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saw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 “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Correct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!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”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or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 “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Incorrect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!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”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on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the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screen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ＭＳ Ｐゴシック" pitchFamily="-128" charset="-128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-128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8288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Voy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 a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participar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mucho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cuando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  <a:cs typeface="+mn-cs"/>
              </a:rPr>
              <a:t>…</a:t>
            </a:r>
          </a:p>
        </p:txBody>
      </p:sp>
      <p:sp>
        <p:nvSpPr>
          <p:cNvPr id="12290" name="AutoShape 2" descr="data:image/jpeg;base64,/9j/4AAQSkZJRgABAQAAAQABAAD/2wCEAAkGBwgHBgkIBwgKCgkLDRYPDQwMDRsUFRAWIB0iIiAdHx8kKDQsJCYxJx8fLT0tMTU3Ojo6Iys/RD84QzQ5OjcBCgoKDQwNGg8PGjclHyU3Nzc3Nzc3Nzc3Nzc3Nzc3Nzc3Nzc3Nzc3Nzc3Nzc3Nzc3Nzc3Nzc3Nzc3Nzc3Nzc3N//AABEIAFsATAMBIgACEQEDEQH/xAAbAAACAwEBAQAAAAAAAAAAAAAGBwAEBQMIAv/EAD0QAAEDAwEFBQUGAwkBAAAAAAECAwQFBhEABxIhMUETIlFhcRQjMoGRFUJScqGxYoLwFjOisrPB0eHjCP/EABgBAAMBAQAAAAAAAAAAAAAAAAECAwQA/8QAIxEAAgICAgIBBQAAAAAAAAAAAAECEQMSITFBUWEEEyMygf/aAAwDAQACEQMRAD8AeOlhd1/1GdXRadgNok1UkiRNIBbigc/LI6k8ByAJOBU20X3NpjjVr2/viozEDtnW/jQlRwlCMfeV49BjHE5BFs9tWDs+tVx6oLaRLU329QknknAzug/hSPqcnrrjjStilOWpSZL1euCROeWe2ky5r+Gm/JAJwhP9eAGhQLjpNxJkLossSmo7nZOOIQoJ3sZwCRhXDHLx0tKDGlbWa45Wq2h1u1oLpTBgEkCQsfeXjn5+u6OudK5r6VDqLdnbPYDD9VHuiW0AMRMcxgcMjr0HXJyNccMWoVGDTI5kVGYxFYHNx9wIT9ToWlbVbIiudm5XmlK8WmXXB9UpI0KvW9QLfZFYv6porNUVneenKK2UnnuNNfex6fIctUU7ZKa0+IlFosuSgcEpbZQjIHgkZOPppdvQ/wBt1y6GJTNodoVRSUxK/C3lHCUvKLJJ8AFgaJkqCkhSSCDxBHXSSlVmw7ycEK46I5Rqi9/dvra9nWTyBCxwP8/DWQ7IurZFUG1x5K6pbjq91CXCQj8pHHs1+nA+eCAU0Bxa5PQuprJte4afdFGZqlLcKmXOCkq4LbWOaVDoR/2OB1raIok9ntLFz7WbjuSanfZp0pSGMjgV5KEH+VCfqQdX9sdVk12s0ywKOv3011C5ihx3E5ykEeAAKz6J1vbHqW9Q7GMyppU3ImvOTX98YIB5Z8O6kH56DNigeua/K/dk0EqSMNg8d0uHgAf4UJ3fQ644JtpdeY2d2NEpFB9xKeR7PFI5toA77n5uPPxVnWNb8CLstsJ2r1BrerE1tKnUqOFAn4GQenir0PPA1Ljh/wBrNu8KnOjfh0eMh15B5cO/+qltg+WsHb9U3Z1YplJYKlZSX+zH3lKO4j591X10r9Dw8y9GVZ9AnbRq1IrdxyHFwmlhJCTjfPPs0fhSAePXj4knTqo1GiwGBGpEJqO0nmlpISPmep9dUrXozdAoEKmNAZZbAcI++s8VH5knRknsoUUb53QBxPidS/d/Bqf4ori5MHK9QGKnT1xatFbfjL4EHiUnxB6HzGl9ak+PHqUqwbkeFSpUtCkwJCzntGwSNzI5KSpKgDzCkED7uta6tqcd+UaPakddUqazuNBoZaSvxKuoHPhw4cToavy2H6TYtKmsulVSozoecfTzKnF7yyPRwgjy0Vw6Fbc42/6VKHLl7ItoblMnuuOUOaR708lNk9x31SchXz8tehULStCVoUFJUMgg5BGlDd8FG0PZpGqcRoKqUVn2pgI4kjk60PHkcDqUjXfY1eDq7KaizY0qQqE8qO242neygBKkg+m9j0A1VO0ZpR1dB1fzi2rHr62iQoU5/BHMdw6Cv/nWL2NlS5BAy/PWQc/dCEAfrvaY9bgiqUafT1HAlxnGCfDeSU/76Ftj9BqFu2WzBq7HYSi+44preCikE4GSCR0z89EUwLDWJd+bQKsUnebkIhtqP8JUk/5E6FqrEFZ24RWVAKbgtNur48txO+P8Sk6K9lHeZvMqHe+2nSfrrKs2N7ftZuqUgbymUIYB8M7oP+nqcuzRjrVX7GXTmC8+FH4EcT/xq5cFO+1qHPpweLBlR1tB0D4CpJAV8s6AtoN3zqQ9Cty1wk1eoK3ULIB7NOcFZ+hx0wknpjQ5UbCiswzPu+8KktYPffU+EIBPQb28f65aEWooORSySteDrs7pNftSa7SKlb7CmCoj7UiqbJPHI3jnKk8eHUeHgY1gwarTapSzIZWv2ZaX20rBU0FJOCR05fpoBplCpc1A+x/7aVyOsYGHC0wofmXufvogZsm459MNIiRKba1HdBD6GnPaJLo5EEju8RwJ3ifMjQcG3Y0cqhHU+9gjjrtpR0qB3WpDyU/l5/uo6abTTTKd1ltDac5whIAzrLte3oNsUdil01KuxZHxrOVLJOSSfEk619VSozSldE1NTU0RRS2GXKZdN80V0je+0EyUeaHCpX7bn1122aMqiXrtAS5jtS8y6n8qg4ofuNdb6aFrXvCutQIps9r2CorA4NK5tuH6AZ6AeetBws0i4RX99CabPhiJPeHwtKB9y8T+AglJPId0nhk6nzsWVPGvhggkJlbcVdoMmHT/AHfkSj/0P10fTKbBnvRXZ8RqUYrnaspdyUpXjGd3kT4ZBxz0DXVHkWvtEh3TLjrVSJLAjSH2xvBkkYCjj7vwnPr5AsFtaXG0uNqCkKAUlSTkEHkRqUrVM149ZbJ+wKuuz6xWA5JXedRaKAVBtQCWUgcfhQUgY8cE6v7ErpqFYtKT9suuPrhP9k3IWcqcSUggEnmR4+BGrl7w5tQtOqRKYMynWClCQcFQyN5PzGR89DmzS5qJGocC2lE0+pskh2NIQUKddUeJyeZPDA59MaeM3q2RyYo7pLhDgjvokN76OXIg9NddUqSkCLkcyo51d1WLtWZ5pRk0iampqaIhTrFMiVmmSKdUWQ9FkIKHEHqPEeBHMHoRpFGfW9k1cFKqocqFuvk+zrUM+76hOeGQD3kHh4YznXoHWPdluwrooUmlVBPcdGUODm0sfCseY/XiOug1YU2uhW12fJtGHHrtuu/aFoSyBJpjh30Mb3ItE8UJPEY5A8CDkY3KRactMRuTRbvdj23Lw/HYRESp1pC+O4has7o4+HD146DtlU1dPqVVsW4mm3AlSwhh0ZSog+8QM8wQAsehOm84IrMaNEp7KWYsdAShtIwEjwGpykl32XhBya16F5e0Sfs+diXFQ5k2o0h1QanxZklTvePwrCjndJ5Z6HHQ41wmVOh7RaWsUhtRrULckMocRuPNgLTnCuRHTgeo8tMVaGJEd2JNZS/DfTuPMrGQpJ1wptMpFDhmDQKc1DjqIKyOKl+G8okk/M6XaLV+Sqx5IvXtHOnXnSWbsTari3RPdR2iDujs843twnOQrdGeWPPPDRjrztZCXLn23vVOKN6LGeceU4Dw7NKezR9Tu/rr0Tq0VSMuR3JsmpqamiITU1NTXHCY212vOg1WNe9AQrto+6ZgbHEbvwuEDmMd1XkB0zrctC9aTc8NtTL7bE3HvYbiwFpPXd/EnzHzxy0yiAeYzpe3ns9tJ5CpporDb6j3iytbQPH8KSBn5aWUFIrjyvG+DdPdGVcAOZOhK4atOrjb1CsxHtk54Fp+a2rDENJ4KKnBw38ckjiOfQA27T2eWo4yl16kpeKD3UvPuOIHH8ClFP6aYcaMxEYQxFZbZZQMIbaQEpSPIDlpI4knyUn9S5Kkgb2f2VBsukeyxj2st3CpUojBdUOnkkccD18dFOpqaqZj/9k="/>
          <p:cNvSpPr>
            <a:spLocks noChangeAspect="1" noChangeArrowheads="1"/>
          </p:cNvSpPr>
          <p:nvPr/>
        </p:nvSpPr>
        <p:spPr bwMode="auto">
          <a:xfrm>
            <a:off x="155575" y="-411163"/>
            <a:ext cx="723900" cy="86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-128" charset="-128"/>
              <a:cs typeface="+mn-cs"/>
            </a:endParaRPr>
          </a:p>
        </p:txBody>
      </p:sp>
      <p:pic>
        <p:nvPicPr>
          <p:cNvPr id="8" name="Picture 7" descr="clip art e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1676400"/>
            <a:ext cx="7239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8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Sample</a:t>
            </a:r>
            <a:r>
              <a:rPr lang="es-ES" dirty="0"/>
              <a:t> </a:t>
            </a:r>
            <a:r>
              <a:rPr lang="es-ES" dirty="0" err="1"/>
              <a:t>Meaning-Based</a:t>
            </a:r>
            <a:r>
              <a:rPr lang="es-ES" dirty="0"/>
              <a:t> </a:t>
            </a:r>
            <a:r>
              <a:rPr lang="es-ES" dirty="0" err="1"/>
              <a:t>Follow</a:t>
            </a:r>
            <a:r>
              <a:rPr lang="es-ES" dirty="0"/>
              <a:t>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  <a:p>
            <a:pPr algn="ctr">
              <a:buNone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¿Quién lo diría?</a:t>
            </a:r>
          </a:p>
          <a:p>
            <a:pPr>
              <a:buNone/>
            </a:pPr>
            <a:endParaRPr lang="es-ES" dirty="0">
              <a:solidFill>
                <a:schemeClr val="accent4">
                  <a:lumMod val="10000"/>
                </a:schemeClr>
              </a:solidFill>
            </a:endParaRPr>
          </a:p>
          <a:p>
            <a:pPr marL="457200" indent="-457200">
              <a:buNone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			A. Una estudiante buena</a:t>
            </a:r>
          </a:p>
          <a:p>
            <a:pPr marL="457200" indent="-457200">
              <a:buNone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			B. Una estudiante mala</a:t>
            </a:r>
          </a:p>
          <a:p>
            <a:pPr marL="457200" indent="-457200">
              <a:buNone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			C. Los dos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78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4BD40-CFBD-4740-8CCD-8A9324F52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EBEE8-1CB4-45A4-8CE6-96385EBF5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Low-scoring HL learners answered based on intuition and weren’t actively hypothesis testing or using the feedback to check their intuition:</a:t>
            </a:r>
          </a:p>
          <a:p>
            <a:r>
              <a:rPr lang="es-ES" sz="2000" dirty="0">
                <a:solidFill>
                  <a:schemeClr val="accent4">
                    <a:lumMod val="10000"/>
                  </a:schemeClr>
                </a:solidFill>
              </a:rPr>
              <a:t>P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</a:rPr>
              <a:t>ost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-instruction interview responses:</a:t>
            </a:r>
          </a:p>
          <a:p>
            <a:pPr lvl="1"/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“I went with which one sounds better, but it seemed like both sounded equally good or the one that sounded best was wrong” (participant 921)</a:t>
            </a:r>
          </a:p>
          <a:p>
            <a:pPr lvl="1"/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“I formed it in my head and followed that rule” (participant 917)</a:t>
            </a:r>
          </a:p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High-scoring HL learners formulated hypotheses:</a:t>
            </a:r>
          </a:p>
          <a:p>
            <a:pPr lvl="1"/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“Getting feedback was good, it helped me figure out that when words ended in –</a:t>
            </a:r>
            <a:r>
              <a:rPr lang="en-US" sz="2000" i="1" dirty="0">
                <a:solidFill>
                  <a:schemeClr val="accent4">
                    <a:lumMod val="10000"/>
                  </a:schemeClr>
                </a:solidFill>
              </a:rPr>
              <a:t>e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 it was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</a:rPr>
              <a:t>gonna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 be in the future”  (participant 925)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85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E20E4-E37B-45F3-B070-51C45C8E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33EF6-C5D8-428A-B64F-8BA32619B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Additionally</a:t>
            </a:r>
            <a:r>
              <a:rPr lang="es-ES" dirty="0"/>
              <a:t>, HL </a:t>
            </a:r>
            <a:r>
              <a:rPr lang="es-ES" dirty="0" err="1"/>
              <a:t>learners</a:t>
            </a:r>
            <a:r>
              <a:rPr lang="es-ES" dirty="0"/>
              <a:t> </a:t>
            </a:r>
            <a:r>
              <a:rPr lang="es-ES" dirty="0" err="1"/>
              <a:t>commented</a:t>
            </a:r>
            <a:r>
              <a:rPr lang="es-ES" dirty="0"/>
              <a:t> </a:t>
            </a:r>
            <a:r>
              <a:rPr lang="es-ES" dirty="0" err="1"/>
              <a:t>much</a:t>
            </a:r>
            <a:r>
              <a:rPr lang="es-ES" dirty="0"/>
              <a:t> more </a:t>
            </a:r>
            <a:r>
              <a:rPr lang="es-ES" dirty="0" err="1"/>
              <a:t>often</a:t>
            </a:r>
            <a:r>
              <a:rPr lang="es-ES" dirty="0"/>
              <a:t> (and more </a:t>
            </a:r>
            <a:r>
              <a:rPr lang="es-ES" dirty="0" err="1"/>
              <a:t>extensively</a:t>
            </a:r>
            <a:r>
              <a:rPr lang="es-ES" dirty="0"/>
              <a:t>)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meaning-based</a:t>
            </a:r>
            <a:r>
              <a:rPr lang="es-ES" dirty="0"/>
              <a:t> </a:t>
            </a:r>
            <a:r>
              <a:rPr lang="es-ES" dirty="0" err="1"/>
              <a:t>follow</a:t>
            </a:r>
            <a:r>
              <a:rPr lang="es-ES" dirty="0"/>
              <a:t>-up </a:t>
            </a:r>
            <a:r>
              <a:rPr lang="es-ES" dirty="0" err="1"/>
              <a:t>question</a:t>
            </a:r>
            <a:r>
              <a:rPr lang="es-ES" dirty="0"/>
              <a:t> </a:t>
            </a:r>
            <a:r>
              <a:rPr lang="es-ES" dirty="0" err="1"/>
              <a:t>than</a:t>
            </a:r>
            <a:r>
              <a:rPr lang="es-ES" dirty="0"/>
              <a:t>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did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form</a:t>
            </a:r>
            <a:r>
              <a:rPr lang="es-ES" dirty="0"/>
              <a:t>.</a:t>
            </a:r>
          </a:p>
          <a:p>
            <a:r>
              <a:rPr lang="es-ES" dirty="0"/>
              <a:t>85% </a:t>
            </a:r>
            <a:r>
              <a:rPr lang="es-ES" dirty="0" err="1"/>
              <a:t>of</a:t>
            </a:r>
            <a:r>
              <a:rPr lang="es-ES" dirty="0"/>
              <a:t> HL </a:t>
            </a:r>
            <a:r>
              <a:rPr lang="es-ES" dirty="0" err="1"/>
              <a:t>learners</a:t>
            </a:r>
            <a:r>
              <a:rPr lang="es-ES" dirty="0"/>
              <a:t> </a:t>
            </a:r>
            <a:r>
              <a:rPr lang="es-ES" dirty="0" err="1"/>
              <a:t>made</a:t>
            </a:r>
            <a:r>
              <a:rPr lang="es-ES" dirty="0"/>
              <a:t> </a:t>
            </a:r>
            <a:r>
              <a:rPr lang="es-ES" dirty="0" err="1"/>
              <a:t>comments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content</a:t>
            </a:r>
            <a:r>
              <a:rPr lang="es-ES" dirty="0"/>
              <a:t> </a:t>
            </a:r>
            <a:r>
              <a:rPr lang="es-ES" dirty="0" err="1"/>
              <a:t>question</a:t>
            </a:r>
            <a:r>
              <a:rPr lang="es-ES" dirty="0"/>
              <a:t>; </a:t>
            </a:r>
            <a:r>
              <a:rPr lang="es-ES" dirty="0" err="1"/>
              <a:t>only</a:t>
            </a:r>
            <a:r>
              <a:rPr lang="es-ES" dirty="0"/>
              <a:t> 15% </a:t>
            </a:r>
            <a:r>
              <a:rPr lang="es-ES" dirty="0" err="1"/>
              <a:t>of</a:t>
            </a:r>
            <a:r>
              <a:rPr lang="es-ES" dirty="0"/>
              <a:t> L2 </a:t>
            </a:r>
            <a:r>
              <a:rPr lang="es-ES" dirty="0" err="1"/>
              <a:t>learners</a:t>
            </a:r>
            <a:r>
              <a:rPr lang="es-ES" dirty="0"/>
              <a:t> </a:t>
            </a:r>
            <a:r>
              <a:rPr lang="es-ES" dirty="0" err="1"/>
              <a:t>did</a:t>
            </a:r>
            <a:r>
              <a:rPr lang="es-E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75886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CA7F6-39CD-4E2F-A7F8-3E4E19027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60974-5BC5-4ABD-95DB-7298734A9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excerpt from post-instruction interview: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Sabes</a:t>
            </a:r>
            <a:r>
              <a:rPr lang="en-US" dirty="0"/>
              <a:t> </a:t>
            </a:r>
            <a:r>
              <a:rPr lang="en-US" dirty="0" err="1"/>
              <a:t>qu</a:t>
            </a:r>
            <a:r>
              <a:rPr lang="es-ES" dirty="0"/>
              <a:t>é, </a:t>
            </a:r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those</a:t>
            </a:r>
            <a:r>
              <a:rPr lang="es-ES" dirty="0"/>
              <a:t> </a:t>
            </a:r>
            <a:r>
              <a:rPr lang="es-ES" dirty="0" err="1"/>
              <a:t>questions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kind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student</a:t>
            </a:r>
            <a:r>
              <a:rPr lang="es-ES" dirty="0"/>
              <a:t> </a:t>
            </a:r>
            <a:r>
              <a:rPr lang="es-ES" dirty="0" err="1"/>
              <a:t>would</a:t>
            </a:r>
            <a:r>
              <a:rPr lang="es-ES" dirty="0"/>
              <a:t> do </a:t>
            </a:r>
            <a:r>
              <a:rPr lang="es-ES" dirty="0" err="1"/>
              <a:t>each</a:t>
            </a:r>
            <a:r>
              <a:rPr lang="es-ES" dirty="0"/>
              <a:t> </a:t>
            </a:r>
            <a:r>
              <a:rPr lang="es-ES" dirty="0" err="1"/>
              <a:t>action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hard</a:t>
            </a:r>
            <a:r>
              <a:rPr lang="es-ES" dirty="0"/>
              <a:t>…I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really</a:t>
            </a:r>
            <a:r>
              <a:rPr lang="es-ES" dirty="0"/>
              <a:t> </a:t>
            </a:r>
            <a:r>
              <a:rPr lang="es-ES" dirty="0" err="1"/>
              <a:t>thinking</a:t>
            </a:r>
            <a:r>
              <a:rPr lang="es-ES" dirty="0"/>
              <a:t> a </a:t>
            </a:r>
            <a:r>
              <a:rPr lang="es-ES" dirty="0" err="1"/>
              <a:t>lot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part</a:t>
            </a:r>
            <a:r>
              <a:rPr lang="es-ES" dirty="0"/>
              <a:t>.</a:t>
            </a:r>
            <a:r>
              <a:rPr lang="en-US" dirty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30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AE37B-64A5-4126-8DA3-CCDCCED4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Torres (2018)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4BBCB-F8E5-446C-9522-22799629C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44218"/>
            <a:ext cx="8305800" cy="4525963"/>
          </a:xfrm>
        </p:spPr>
        <p:txBody>
          <a:bodyPr/>
          <a:lstStyle/>
          <a:p>
            <a:r>
              <a:rPr lang="en-US" sz="2400" dirty="0"/>
              <a:t>In a task-based intervention on the subjunctive in adjectival clauses (with no explicit rule presentation) Torres (2018) compared HL and L2 groups.</a:t>
            </a:r>
          </a:p>
          <a:p>
            <a:r>
              <a:rPr lang="en-US" sz="2400" dirty="0"/>
              <a:t>L2 learners showed larger gains than HLs from pretest to posttest.</a:t>
            </a:r>
          </a:p>
          <a:p>
            <a:r>
              <a:rPr lang="en-US" sz="2400" dirty="0"/>
              <a:t>Orientation to the tasks was very different in the two groups: </a:t>
            </a:r>
          </a:p>
          <a:p>
            <a:pPr lvl="1"/>
            <a:r>
              <a:rPr lang="en-US" sz="2400" dirty="0"/>
              <a:t>L2 learners were form-oriented and engaged in extensive hypothesis testing: they used the task to make form-meaning connections</a:t>
            </a:r>
          </a:p>
          <a:p>
            <a:pPr lvl="1"/>
            <a:r>
              <a:rPr lang="en-US" sz="2400" dirty="0"/>
              <a:t>HLs were </a:t>
            </a:r>
            <a:r>
              <a:rPr lang="en-US" sz="2400" i="1" dirty="0"/>
              <a:t>not form-oriented and instead focused on the content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70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AE0CC-A6A8-4D43-BBBE-F00B6EAF2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887" y="274638"/>
            <a:ext cx="8305800" cy="1143000"/>
          </a:xfrm>
        </p:spPr>
        <p:txBody>
          <a:bodyPr/>
          <a:lstStyle/>
          <a:p>
            <a:r>
              <a:rPr lang="en-US" sz="2800" dirty="0"/>
              <a:t>HL learners want to have their errors corrected.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0988F-5CE6-42C5-B9DA-42F3E7F3C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Ducar’s</a:t>
            </a:r>
            <a:r>
              <a:rPr lang="en-US" sz="2800" dirty="0"/>
              <a:t> (2008) survey of 152 students enrolled in an intensive SHL program revealed that an overwhelming majority (91%) wanted to have their errors corrected.</a:t>
            </a:r>
          </a:p>
          <a:p>
            <a:r>
              <a:rPr lang="en-US" sz="2800" dirty="0"/>
              <a:t>This runs counter to the anecdotal belief that correction might discourage students or deter them from wanting to continue taking HL classes.</a:t>
            </a:r>
          </a:p>
          <a:p>
            <a:endParaRPr lang="en-US" dirty="0"/>
          </a:p>
        </p:txBody>
      </p:sp>
      <p:pic>
        <p:nvPicPr>
          <p:cNvPr id="4" name="Picture 2" descr="http://hostturka.com/images/icon_true_false.png">
            <a:extLst>
              <a:ext uri="{FF2B5EF4-FFF2-40B4-BE49-F238E27FC236}">
                <a16:creationId xmlns:a16="http://schemas.microsoft.com/office/drawing/2014/main" id="{2A77FEBE-F5F9-4643-897E-0714F296E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3399" y="425613"/>
            <a:ext cx="1086497" cy="96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920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EE69C-21C8-4789-8F96-D9B94EC2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165" y="274638"/>
            <a:ext cx="8305800" cy="1143000"/>
          </a:xfrm>
        </p:spPr>
        <p:txBody>
          <a:bodyPr/>
          <a:lstStyle/>
          <a:p>
            <a:pPr marL="0" indent="0"/>
            <a:r>
              <a:rPr lang="en-US" sz="2400" dirty="0"/>
              <a:t>In mixed classes, HL and L2 learners generally have negative perceptions of each other.</a:t>
            </a:r>
            <a:br>
              <a:rPr lang="en-US" sz="24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BEE9-9B19-42DB-BBA5-2FE5683F2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Bowles and </a:t>
            </a:r>
            <a:r>
              <a:rPr lang="en-US" sz="2400" dirty="0" err="1"/>
              <a:t>Montrul</a:t>
            </a:r>
            <a:r>
              <a:rPr lang="en-US" sz="2400" dirty="0"/>
              <a:t> (2014) survey of HL learners’ perceptions</a:t>
            </a:r>
          </a:p>
          <a:p>
            <a:pPr lvl="1"/>
            <a:r>
              <a:rPr lang="en-US" sz="2400" dirty="0"/>
              <a:t>When asked whether they preferred to be in a Spanish course just with other HL learners</a:t>
            </a:r>
          </a:p>
          <a:p>
            <a:pPr lvl="1"/>
            <a:r>
              <a:rPr lang="en-US" sz="2400" dirty="0"/>
              <a:t>Course preference:</a:t>
            </a:r>
          </a:p>
          <a:p>
            <a:pPr lvl="2"/>
            <a:r>
              <a:rPr lang="en-US" dirty="0"/>
              <a:t>25% with HL learners</a:t>
            </a:r>
          </a:p>
          <a:p>
            <a:pPr lvl="2"/>
            <a:r>
              <a:rPr lang="en-US" dirty="0"/>
              <a:t>75% with L2 learners/no preference</a:t>
            </a:r>
          </a:p>
          <a:p>
            <a:r>
              <a:rPr lang="en-US" sz="2400" dirty="0"/>
              <a:t>Mart</a:t>
            </a:r>
            <a:r>
              <a:rPr lang="es-ES" sz="2400" dirty="0" err="1"/>
              <a:t>ín</a:t>
            </a:r>
            <a:r>
              <a:rPr lang="es-ES" sz="2400" dirty="0"/>
              <a:t> (2017) </a:t>
            </a:r>
            <a:r>
              <a:rPr lang="es-ES" sz="2400" dirty="0" err="1"/>
              <a:t>found</a:t>
            </a:r>
            <a:r>
              <a:rPr lang="es-ES" sz="2400" dirty="0"/>
              <a:t> </a:t>
            </a:r>
            <a:r>
              <a:rPr lang="es-ES" sz="2400" dirty="0" err="1"/>
              <a:t>that</a:t>
            </a:r>
            <a:r>
              <a:rPr lang="es-ES" sz="2400" dirty="0"/>
              <a:t> after </a:t>
            </a:r>
            <a:r>
              <a:rPr lang="es-ES" sz="2400" dirty="0" err="1"/>
              <a:t>being</a:t>
            </a:r>
            <a:r>
              <a:rPr lang="es-ES" sz="2400" dirty="0"/>
              <a:t> </a:t>
            </a:r>
            <a:r>
              <a:rPr lang="es-ES" sz="2400" dirty="0" err="1"/>
              <a:t>enrolled</a:t>
            </a:r>
            <a:r>
              <a:rPr lang="es-ES" sz="2400" dirty="0"/>
              <a:t> in a </a:t>
            </a:r>
            <a:r>
              <a:rPr lang="es-ES" sz="2400" dirty="0" err="1"/>
              <a:t>mixed</a:t>
            </a:r>
            <a:r>
              <a:rPr lang="es-ES" sz="2400" dirty="0"/>
              <a:t> </a:t>
            </a:r>
            <a:r>
              <a:rPr lang="es-ES" sz="2400" dirty="0" err="1"/>
              <a:t>class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</a:t>
            </a:r>
            <a:r>
              <a:rPr lang="es-ES" sz="2400" dirty="0" err="1"/>
              <a:t>one</a:t>
            </a:r>
            <a:r>
              <a:rPr lang="es-ES" sz="2400" dirty="0"/>
              <a:t> </a:t>
            </a:r>
            <a:r>
              <a:rPr lang="es-ES" sz="2400" dirty="0" err="1"/>
              <a:t>semester</a:t>
            </a:r>
            <a:r>
              <a:rPr lang="es-ES" sz="2400" dirty="0"/>
              <a:t>,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two</a:t>
            </a:r>
            <a:r>
              <a:rPr lang="es-ES" sz="2400" dirty="0"/>
              <a:t> </a:t>
            </a:r>
            <a:r>
              <a:rPr lang="es-ES" sz="2400" dirty="0" err="1"/>
              <a:t>groups</a:t>
            </a:r>
            <a:r>
              <a:rPr lang="es-ES" sz="2400" dirty="0"/>
              <a:t> </a:t>
            </a:r>
            <a:r>
              <a:rPr lang="es-ES" sz="2400" dirty="0" err="1"/>
              <a:t>had</a:t>
            </a:r>
            <a:r>
              <a:rPr lang="es-ES" sz="2400" dirty="0"/>
              <a:t> positive </a:t>
            </a:r>
            <a:r>
              <a:rPr lang="es-ES" sz="2400" dirty="0" err="1"/>
              <a:t>attitudes</a:t>
            </a:r>
            <a:r>
              <a:rPr lang="es-ES" sz="2400" dirty="0"/>
              <a:t> </a:t>
            </a:r>
            <a:r>
              <a:rPr lang="es-ES" sz="2400" dirty="0" err="1"/>
              <a:t>toward</a:t>
            </a:r>
            <a:r>
              <a:rPr lang="es-ES" sz="2400" dirty="0"/>
              <a:t> </a:t>
            </a:r>
            <a:r>
              <a:rPr lang="es-ES" sz="2400" dirty="0" err="1"/>
              <a:t>each</a:t>
            </a:r>
            <a:r>
              <a:rPr lang="es-ES" sz="2400" dirty="0"/>
              <a:t> </a:t>
            </a:r>
            <a:r>
              <a:rPr lang="es-ES" sz="2400" dirty="0" err="1"/>
              <a:t>other</a:t>
            </a:r>
            <a:r>
              <a:rPr lang="es-ES" sz="2400" dirty="0"/>
              <a:t>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2" descr="http://hostturka.com/images/icon_true_false.png">
            <a:extLst>
              <a:ext uri="{FF2B5EF4-FFF2-40B4-BE49-F238E27FC236}">
                <a16:creationId xmlns:a16="http://schemas.microsoft.com/office/drawing/2014/main" id="{9E5912A7-B968-443B-A156-48AFEB6D7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6"/>
          <a:stretch/>
        </p:blipFill>
        <p:spPr bwMode="auto">
          <a:xfrm>
            <a:off x="381000" y="259500"/>
            <a:ext cx="973982" cy="94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97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73A3B-9113-4121-A25D-2C24D25FA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8405"/>
            <a:ext cx="8305800" cy="3246120"/>
          </a:xfrm>
        </p:spPr>
        <p:txBody>
          <a:bodyPr/>
          <a:lstStyle/>
          <a:p>
            <a:r>
              <a:rPr lang="en-US" dirty="0"/>
              <a:t>Who I am/how I got here</a:t>
            </a:r>
          </a:p>
          <a:p>
            <a:r>
              <a:rPr lang="en-US" dirty="0"/>
              <a:t>How many people in the audience…</a:t>
            </a:r>
          </a:p>
          <a:p>
            <a:pPr lvl="1"/>
            <a:r>
              <a:rPr lang="en-US" dirty="0"/>
              <a:t>Teach K-12?</a:t>
            </a:r>
          </a:p>
          <a:p>
            <a:pPr lvl="2"/>
            <a:r>
              <a:rPr lang="en-US" dirty="0"/>
              <a:t>Elementary?</a:t>
            </a:r>
          </a:p>
          <a:p>
            <a:pPr lvl="2"/>
            <a:r>
              <a:rPr lang="en-US" dirty="0"/>
              <a:t>Middle?</a:t>
            </a:r>
          </a:p>
          <a:p>
            <a:pPr lvl="2"/>
            <a:r>
              <a:rPr lang="en-US" dirty="0"/>
              <a:t>High school?</a:t>
            </a:r>
          </a:p>
          <a:p>
            <a:pPr lvl="1"/>
            <a:r>
              <a:rPr lang="en-US" dirty="0"/>
              <a:t>Teach post-secondary?</a:t>
            </a:r>
          </a:p>
          <a:p>
            <a:pPr lvl="1"/>
            <a:r>
              <a:rPr lang="en-US" dirty="0"/>
              <a:t>Teach heritage-only classes?</a:t>
            </a:r>
          </a:p>
          <a:p>
            <a:pPr lvl="1"/>
            <a:r>
              <a:rPr lang="en-US" dirty="0"/>
              <a:t>Teach mixed (L2 and heritage) classes?</a:t>
            </a:r>
          </a:p>
        </p:txBody>
      </p:sp>
    </p:spTree>
    <p:extLst>
      <p:ext uri="{BB962C8B-B14F-4D97-AF65-F5344CB8AC3E}">
        <p14:creationId xmlns:p14="http://schemas.microsoft.com/office/powerpoint/2010/main" val="1489085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69DD9-6480-4531-8E38-6FB3564D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8FB85-33DC-44CD-AD6D-FDAF86C3F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err="1"/>
              <a:t>Even</a:t>
            </a:r>
            <a:r>
              <a:rPr lang="es-ES" sz="2400" dirty="0"/>
              <a:t> </a:t>
            </a:r>
            <a:r>
              <a:rPr lang="es-ES" sz="2400" dirty="0" err="1"/>
              <a:t>those</a:t>
            </a:r>
            <a:r>
              <a:rPr lang="es-ES" sz="2400" dirty="0"/>
              <a:t> </a:t>
            </a:r>
            <a:r>
              <a:rPr lang="es-ES" sz="2400" dirty="0" err="1"/>
              <a:t>who</a:t>
            </a:r>
            <a:r>
              <a:rPr lang="es-ES" sz="2400" dirty="0"/>
              <a:t> </a:t>
            </a:r>
            <a:r>
              <a:rPr lang="es-ES" sz="2400" dirty="0" err="1"/>
              <a:t>started</a:t>
            </a:r>
            <a:r>
              <a:rPr lang="es-ES" sz="2400" dirty="0"/>
              <a:t> </a:t>
            </a:r>
            <a:r>
              <a:rPr lang="es-ES" sz="2400" dirty="0" err="1"/>
              <a:t>out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semester</a:t>
            </a:r>
            <a:r>
              <a:rPr lang="es-ES" sz="2400" dirty="0"/>
              <a:t> </a:t>
            </a:r>
            <a:r>
              <a:rPr lang="es-ES" sz="2400" dirty="0" err="1"/>
              <a:t>saying</a:t>
            </a:r>
            <a:r>
              <a:rPr lang="es-ES" sz="2400" dirty="0"/>
              <a:t> </a:t>
            </a:r>
            <a:r>
              <a:rPr lang="es-ES" sz="2400" dirty="0" err="1"/>
              <a:t>they</a:t>
            </a:r>
            <a:r>
              <a:rPr lang="es-ES" sz="2400" dirty="0"/>
              <a:t> </a:t>
            </a:r>
            <a:r>
              <a:rPr lang="es-ES" sz="2400" dirty="0" err="1"/>
              <a:t>preferred</a:t>
            </a:r>
            <a:r>
              <a:rPr lang="es-ES" sz="2400" dirty="0"/>
              <a:t> </a:t>
            </a:r>
            <a:r>
              <a:rPr lang="es-ES" sz="2400" dirty="0" err="1"/>
              <a:t>separate</a:t>
            </a:r>
            <a:r>
              <a:rPr lang="es-ES" sz="2400" dirty="0"/>
              <a:t> </a:t>
            </a:r>
            <a:r>
              <a:rPr lang="es-ES" sz="2400" dirty="0" err="1"/>
              <a:t>classes</a:t>
            </a:r>
            <a:r>
              <a:rPr lang="es-ES" sz="2400" dirty="0"/>
              <a:t> </a:t>
            </a:r>
            <a:r>
              <a:rPr lang="es-ES" sz="2400" dirty="0" err="1"/>
              <a:t>spontaneously</a:t>
            </a:r>
            <a:r>
              <a:rPr lang="es-ES" sz="2400" dirty="0"/>
              <a:t> </a:t>
            </a:r>
            <a:r>
              <a:rPr lang="es-ES" sz="2400" dirty="0" err="1"/>
              <a:t>indicated</a:t>
            </a:r>
            <a:r>
              <a:rPr lang="es-ES" sz="2400" dirty="0"/>
              <a:t> </a:t>
            </a:r>
            <a:r>
              <a:rPr lang="es-ES" sz="2400" dirty="0" err="1"/>
              <a:t>benefits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being</a:t>
            </a:r>
            <a:r>
              <a:rPr lang="es-ES" sz="2400" dirty="0"/>
              <a:t> in a </a:t>
            </a:r>
            <a:r>
              <a:rPr lang="es-ES" sz="2400" dirty="0" err="1"/>
              <a:t>mixed</a:t>
            </a:r>
            <a:r>
              <a:rPr lang="es-ES" sz="2400" dirty="0"/>
              <a:t> </a:t>
            </a:r>
            <a:r>
              <a:rPr lang="es-ES" sz="2400" dirty="0" err="1"/>
              <a:t>class</a:t>
            </a:r>
            <a:r>
              <a:rPr lang="es-ES" sz="2400" dirty="0"/>
              <a:t> </a:t>
            </a:r>
            <a:r>
              <a:rPr lang="es-ES" sz="2400" dirty="0" err="1"/>
              <a:t>on</a:t>
            </a:r>
            <a:r>
              <a:rPr lang="es-ES" sz="2400" dirty="0"/>
              <a:t> a </a:t>
            </a:r>
            <a:r>
              <a:rPr lang="es-ES" sz="2400" dirty="0" err="1"/>
              <a:t>questionnaire</a:t>
            </a:r>
            <a:r>
              <a:rPr lang="es-ES" sz="2400" dirty="0"/>
              <a:t> at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end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semester</a:t>
            </a:r>
            <a:r>
              <a:rPr lang="es-ES" sz="2400" dirty="0"/>
              <a:t>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01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8063-75AD-459C-A08C-F47C46934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F9145-2A59-4289-8773-4A5930423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Although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are </a:t>
            </a:r>
            <a:r>
              <a:rPr lang="es-ES" dirty="0" err="1"/>
              <a:t>far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having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answers</a:t>
            </a:r>
            <a:r>
              <a:rPr lang="es-ES" dirty="0"/>
              <a:t>, </a:t>
            </a:r>
            <a:r>
              <a:rPr lang="es-ES" dirty="0" err="1"/>
              <a:t>we</a:t>
            </a:r>
            <a:r>
              <a:rPr lang="es-ES" dirty="0"/>
              <a:t> can </a:t>
            </a:r>
            <a:r>
              <a:rPr lang="es-ES" dirty="0" err="1"/>
              <a:t>draw</a:t>
            </a:r>
            <a:r>
              <a:rPr lang="es-ES" dirty="0"/>
              <a:t> </a:t>
            </a:r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implications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existing</a:t>
            </a:r>
            <a:r>
              <a:rPr lang="es-ES" dirty="0"/>
              <a:t> </a:t>
            </a:r>
            <a:r>
              <a:rPr lang="es-ES" dirty="0" err="1"/>
              <a:t>research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classrooms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enroll</a:t>
            </a:r>
            <a:r>
              <a:rPr lang="es-ES" dirty="0"/>
              <a:t> L2 and </a:t>
            </a:r>
            <a:r>
              <a:rPr lang="es-ES" dirty="0" err="1"/>
              <a:t>heritage</a:t>
            </a:r>
            <a:r>
              <a:rPr lang="es-ES" dirty="0"/>
              <a:t> </a:t>
            </a:r>
            <a:r>
              <a:rPr lang="es-ES" dirty="0" err="1"/>
              <a:t>learners</a:t>
            </a:r>
            <a:r>
              <a:rPr lang="es-E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5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F4AC1-EF01-4515-B953-1957A705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Don</a:t>
            </a:r>
            <a:r>
              <a:rPr lang="en-US" dirty="0"/>
              <a:t>’</a:t>
            </a:r>
            <a:r>
              <a:rPr lang="es-ES" dirty="0"/>
              <a:t>t </a:t>
            </a:r>
            <a:r>
              <a:rPr lang="es-ES" dirty="0" err="1"/>
              <a:t>assume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1ACF8-4AEE-42E1-A6DE-D4DB43682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…what learners’ goals or motivations are. </a:t>
            </a:r>
          </a:p>
          <a:p>
            <a:r>
              <a:rPr lang="en-US" dirty="0"/>
              <a:t>…that just because of the context in which HLs learned Spanish that they don’t need to develop their speaking (</a:t>
            </a:r>
            <a:r>
              <a:rPr lang="en-US" dirty="0" err="1"/>
              <a:t>Swender</a:t>
            </a:r>
            <a:r>
              <a:rPr lang="en-US" dirty="0"/>
              <a:t> et al., 2014)</a:t>
            </a:r>
          </a:p>
          <a:p>
            <a:r>
              <a:rPr lang="en-US" dirty="0"/>
              <a:t>All 4 skills are important for all learners, although the starting points are different.</a:t>
            </a:r>
          </a:p>
        </p:txBody>
      </p:sp>
    </p:spTree>
    <p:extLst>
      <p:ext uri="{BB962C8B-B14F-4D97-AF65-F5344CB8AC3E}">
        <p14:creationId xmlns:p14="http://schemas.microsoft.com/office/powerpoint/2010/main" val="116356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CE4CF-6545-47D4-8F01-75C5C3D62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C0D499-069A-42EB-BF75-B28BF4223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313"/>
            <a:ext cx="9144000" cy="518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8B6B-3981-421B-A714-56FB3F93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realistic!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6BE0D-2C6F-47B3-B304-E3193394A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don’t expect L2 learners to improve dramatically overnight – and we shouldn’t expect it of HL learners either.</a:t>
            </a:r>
          </a:p>
          <a:p>
            <a:r>
              <a:rPr lang="en-US" dirty="0"/>
              <a:t>For a point of reference, even native monolingual speakers of English in composition classes make small gains over one semester (</a:t>
            </a:r>
            <a:r>
              <a:rPr lang="en-US" dirty="0" err="1"/>
              <a:t>Biber</a:t>
            </a:r>
            <a:r>
              <a:rPr lang="en-US" dirty="0"/>
              <a:t> et al., 2011).</a:t>
            </a:r>
          </a:p>
        </p:txBody>
      </p:sp>
    </p:spTree>
    <p:extLst>
      <p:ext uri="{BB962C8B-B14F-4D97-AF65-F5344CB8AC3E}">
        <p14:creationId xmlns:p14="http://schemas.microsoft.com/office/powerpoint/2010/main" val="190859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47C80-71AB-4098-9498-706C53AA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 about language attitudes!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5F969-8585-4E85-B4DE-F4FEFDC1A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Since people make assumptions based on the way we speak, it is important to teach everyone (L2 and HL learners alike) about how language choices affect them.</a:t>
            </a:r>
          </a:p>
          <a:p>
            <a:r>
              <a:rPr lang="en-US" sz="2800" dirty="0"/>
              <a:t>Critical language awareness (Leeman, 2002; Mendoza, 2018)</a:t>
            </a:r>
          </a:p>
          <a:p>
            <a:r>
              <a:rPr lang="en-US" sz="2800" dirty="0"/>
              <a:t>Have students explore how different registers are used and what language features they have.</a:t>
            </a:r>
          </a:p>
        </p:txBody>
      </p:sp>
    </p:spTree>
    <p:extLst>
      <p:ext uri="{BB962C8B-B14F-4D97-AF65-F5344CB8AC3E}">
        <p14:creationId xmlns:p14="http://schemas.microsoft.com/office/powerpoint/2010/main" val="4032140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53B73-0F5C-4042-9FE1-388E2A261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E6994-970D-483F-B778-31D00F412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This approach gives students the tools they need to make informed decisions about how they use language and with whom, for what purposes.</a:t>
            </a:r>
          </a:p>
          <a:p>
            <a:r>
              <a:rPr lang="en-US" sz="2800" dirty="0"/>
              <a:t>Maintain a home variety and a colloquial register and be able to shift to a more formal (and possibly standard) variety in other situations</a:t>
            </a:r>
          </a:p>
          <a:p>
            <a:r>
              <a:rPr lang="en-US" sz="2800" dirty="0"/>
              <a:t>Good for HL and L2 alike!</a:t>
            </a:r>
          </a:p>
        </p:txBody>
      </p:sp>
    </p:spTree>
    <p:extLst>
      <p:ext uri="{BB962C8B-B14F-4D97-AF65-F5344CB8AC3E}">
        <p14:creationId xmlns:p14="http://schemas.microsoft.com/office/powerpoint/2010/main" val="2174575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A5B27-235A-4910-9A86-D1A82E0F5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Incorporate a variety of topics/themes into your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07F7C-062F-41E1-8447-2C9E1F1FE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Some heritage textbooks focus on a limited set of themes and these deny the multifaceted realities of our learners </a:t>
            </a:r>
          </a:p>
          <a:p>
            <a:r>
              <a:rPr lang="en-US" dirty="0"/>
              <a:t>“Why are we always talking about immigration? I’m American!”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82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14BEC-C901-416F-9A5B-3685DA49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form</a:t>
            </a:r>
          </a:p>
        </p:txBody>
      </p:sp>
      <p:grpSp>
        <p:nvGrpSpPr>
          <p:cNvPr id="4" name="Diagram 2">
            <a:extLst>
              <a:ext uri="{FF2B5EF4-FFF2-40B4-BE49-F238E27FC236}">
                <a16:creationId xmlns:a16="http://schemas.microsoft.com/office/drawing/2014/main" id="{2A95877A-EEDF-4CD9-9B72-920928C05C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71600" y="-322245"/>
            <a:ext cx="6858000" cy="6629400"/>
            <a:chOff x="1807" y="4515"/>
            <a:chExt cx="8640" cy="8640"/>
          </a:xfrm>
        </p:grpSpPr>
        <p:sp>
          <p:nvSpPr>
            <p:cNvPr id="5" name="_s3076">
              <a:extLst>
                <a:ext uri="{FF2B5EF4-FFF2-40B4-BE49-F238E27FC236}">
                  <a16:creationId xmlns:a16="http://schemas.microsoft.com/office/drawing/2014/main" id="{948DFCDF-B935-45E2-9E17-208EA1BCDE1D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4147" y="8115"/>
              <a:ext cx="3240" cy="3240"/>
            </a:xfrm>
            <a:prstGeom prst="ellipse">
              <a:avLst/>
            </a:prstGeom>
            <a:solidFill>
              <a:srgbClr val="009999">
                <a:alpha val="50000"/>
              </a:srgbClr>
            </a:solidFill>
            <a:ln w="4669">
              <a:solidFill>
                <a:srgbClr val="0099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_s3077">
              <a:extLst>
                <a:ext uri="{FF2B5EF4-FFF2-40B4-BE49-F238E27FC236}">
                  <a16:creationId xmlns:a16="http://schemas.microsoft.com/office/drawing/2014/main" id="{93C358E1-DB2F-42F9-87E7-41795A467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7" y="9195"/>
              <a:ext cx="864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Meaning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_s3078">
              <a:extLst>
                <a:ext uri="{FF2B5EF4-FFF2-40B4-BE49-F238E27FC236}">
                  <a16:creationId xmlns:a16="http://schemas.microsoft.com/office/drawing/2014/main" id="{BB5B478A-05BB-42C9-A0EE-0D7818691BD0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5767" y="7935"/>
              <a:ext cx="3240" cy="3240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  <a:ln w="4699">
              <a:solidFill>
                <a:srgbClr val="33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_s3079">
              <a:extLst>
                <a:ext uri="{FF2B5EF4-FFF2-40B4-BE49-F238E27FC236}">
                  <a16:creationId xmlns:a16="http://schemas.microsoft.com/office/drawing/2014/main" id="{6335EB26-751B-437C-A467-EDB1B1D06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" y="9195"/>
              <a:ext cx="1980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Linguistic forms within a meaningful context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_s3080">
              <a:extLst>
                <a:ext uri="{FF2B5EF4-FFF2-40B4-BE49-F238E27FC236}">
                  <a16:creationId xmlns:a16="http://schemas.microsoft.com/office/drawing/2014/main" id="{1C6B2EF9-DCCC-4C00-A64F-1D5D34374D9E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2527" y="7935"/>
              <a:ext cx="3240" cy="3240"/>
            </a:xfrm>
            <a:prstGeom prst="ellipse">
              <a:avLst/>
            </a:prstGeom>
            <a:solidFill>
              <a:srgbClr val="99CC00">
                <a:alpha val="50000"/>
              </a:srgbClr>
            </a:solidFill>
            <a:ln w="4669">
              <a:solidFill>
                <a:srgbClr val="99CC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_s3081">
              <a:extLst>
                <a:ext uri="{FF2B5EF4-FFF2-40B4-BE49-F238E27FC236}">
                  <a16:creationId xmlns:a16="http://schemas.microsoft.com/office/drawing/2014/main" id="{A0B67C1E-6EEA-4727-9297-16FE5A774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9195"/>
              <a:ext cx="1404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Linguistic forms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8235BB-34AD-4B9A-9E49-13EC88FDC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" y="5055"/>
              <a:ext cx="864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_s1041">
              <a:extLst>
                <a:ext uri="{FF2B5EF4-FFF2-40B4-BE49-F238E27FC236}">
                  <a16:creationId xmlns:a16="http://schemas.microsoft.com/office/drawing/2014/main" id="{C932E723-F35E-4691-A315-4C149ACA1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" y="7035"/>
              <a:ext cx="1404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Focus on formS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_s1041">
              <a:extLst>
                <a:ext uri="{FF2B5EF4-FFF2-40B4-BE49-F238E27FC236}">
                  <a16:creationId xmlns:a16="http://schemas.microsoft.com/office/drawing/2014/main" id="{FA715369-6247-49DD-9D29-92EBE4872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7" y="7035"/>
              <a:ext cx="1404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Focus on meaning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_s1041">
              <a:extLst>
                <a:ext uri="{FF2B5EF4-FFF2-40B4-BE49-F238E27FC236}">
                  <a16:creationId xmlns:a16="http://schemas.microsoft.com/office/drawing/2014/main" id="{00662C2E-82D7-44F8-878C-FDE9A8C7D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7" y="11535"/>
              <a:ext cx="1404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Focus on form (FonF)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259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9799D-D2A5-4683-AC8E-886397E7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form – just right?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81D0D-21C7-42FD-A5F2-6693640BA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Research (mainly from early studies on Canadian immersion classrooms) found that </a:t>
            </a:r>
            <a:r>
              <a:rPr lang="en-US" sz="2800" dirty="0" err="1"/>
              <a:t>FoM</a:t>
            </a:r>
            <a:r>
              <a:rPr lang="en-US" sz="2800" dirty="0"/>
              <a:t> left (L2) learners with good comprehension and fluency but lots of errors.</a:t>
            </a:r>
          </a:p>
          <a:p>
            <a:r>
              <a:rPr lang="en-US" sz="2800" dirty="0" err="1"/>
              <a:t>FonFS</a:t>
            </a:r>
            <a:r>
              <a:rPr lang="en-US" sz="2800" dirty="0"/>
              <a:t> tended to focus on </a:t>
            </a:r>
            <a:r>
              <a:rPr lang="en-US" sz="2800" dirty="0" err="1"/>
              <a:t>formS</a:t>
            </a:r>
            <a:r>
              <a:rPr lang="en-US" sz="2800" dirty="0"/>
              <a:t> in isolation, so (L2) learners didn’t become very fluent</a:t>
            </a:r>
          </a:p>
          <a:p>
            <a:pPr>
              <a:buNone/>
            </a:pPr>
            <a:r>
              <a:rPr lang="en-US" sz="2800" dirty="0"/>
              <a:t>= (lots of explicit knowledge about the language and little implicit knowledge of it.)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3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4C1E5-66EA-4C3D-A2B1-25146CD19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B63A4-9EAC-48E7-B898-AE339D809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u="sng" dirty="0"/>
              <a:t>Part 1</a:t>
            </a:r>
          </a:p>
          <a:p>
            <a:r>
              <a:rPr lang="en-US" sz="2400" dirty="0"/>
              <a:t>Understand key research findings about instructed heritage language acquisition</a:t>
            </a:r>
          </a:p>
          <a:p>
            <a:r>
              <a:rPr lang="en-US" sz="2400" dirty="0"/>
              <a:t>Understand what research tells us about mixed classes</a:t>
            </a:r>
          </a:p>
          <a:p>
            <a:r>
              <a:rPr lang="en-US" sz="2400" dirty="0"/>
              <a:t>Be able to articulate why focus on form is important</a:t>
            </a:r>
          </a:p>
          <a:p>
            <a:r>
              <a:rPr lang="en-US" sz="2400" dirty="0"/>
              <a:t>Be able to identify what techniques are focus on form and what techniques are </a:t>
            </a:r>
            <a:r>
              <a:rPr lang="en-US" sz="2400" u="sng" dirty="0"/>
              <a:t>not</a:t>
            </a:r>
          </a:p>
          <a:p>
            <a:pPr marL="0" indent="0">
              <a:buNone/>
            </a:pPr>
            <a:r>
              <a:rPr lang="en-US" sz="2400" u="sng" dirty="0"/>
              <a:t>Part 2</a:t>
            </a:r>
          </a:p>
          <a:p>
            <a:r>
              <a:rPr lang="en-US" sz="2400" dirty="0"/>
              <a:t>Plan a lesson including focus on form appropriate to your students’ goals, needs, and level</a:t>
            </a:r>
          </a:p>
        </p:txBody>
      </p:sp>
    </p:spTree>
    <p:extLst>
      <p:ext uri="{BB962C8B-B14F-4D97-AF65-F5344CB8AC3E}">
        <p14:creationId xmlns:p14="http://schemas.microsoft.com/office/powerpoint/2010/main" val="3610046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5A5CA-9613-4504-94A4-67E2F5636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37FE4-5A26-439C-A5E3-7C9C82A1B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FonF</a:t>
            </a:r>
            <a:r>
              <a:rPr lang="en-US" dirty="0"/>
              <a:t> seems to be the “Goldilocks” combination – focus on particular linguistic forms in a meaningful context.</a:t>
            </a:r>
          </a:p>
          <a:p>
            <a:pPr lvl="1"/>
            <a:r>
              <a:rPr lang="en-US" dirty="0"/>
              <a:t>Planned vs. incidental </a:t>
            </a:r>
            <a:r>
              <a:rPr lang="en-US" dirty="0" err="1"/>
              <a:t>FonF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 descr="Image result for goldilocks">
            <a:extLst>
              <a:ext uri="{FF2B5EF4-FFF2-40B4-BE49-F238E27FC236}">
                <a16:creationId xmlns:a16="http://schemas.microsoft.com/office/drawing/2014/main" id="{980ADF1E-C50D-4D98-8EBF-AC4E085BB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254" y="3879130"/>
            <a:ext cx="2466975" cy="1847851"/>
          </a:xfrm>
          <a:prstGeom prst="rect">
            <a:avLst/>
          </a:prstGeom>
          <a:noFill/>
        </p:spPr>
      </p:pic>
      <p:pic>
        <p:nvPicPr>
          <p:cNvPr id="5" name="Picture 2" descr="Image result for goldilocks">
            <a:extLst>
              <a:ext uri="{FF2B5EF4-FFF2-40B4-BE49-F238E27FC236}">
                <a16:creationId xmlns:a16="http://schemas.microsoft.com/office/drawing/2014/main" id="{65CDAF98-BCEF-4E51-9A49-D320E151A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1365" y="3120655"/>
            <a:ext cx="2286000" cy="196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057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31F93-4404-4EFB-97B9-A74D0460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does it mean </a:t>
            </a:r>
            <a:br>
              <a:rPr lang="en-US" dirty="0"/>
            </a:br>
            <a:r>
              <a:rPr lang="en-US" dirty="0"/>
              <a:t>to focus on form?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75A63-F349-441A-B4B8-9367D42A9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No, this doesn’t mean drill, baby drill!</a:t>
            </a:r>
          </a:p>
          <a:p>
            <a:r>
              <a:rPr lang="en-US" dirty="0"/>
              <a:t>It also doesn’t mean divorce meaning from form.</a:t>
            </a:r>
          </a:p>
          <a:p>
            <a:r>
              <a:rPr lang="en-US" dirty="0"/>
              <a:t>It means </a:t>
            </a:r>
            <a:r>
              <a:rPr lang="en-US" i="1" dirty="0"/>
              <a:t>drawing attention to particular language forms in a meaningful context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5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35666-1A46-4891-BBA1-650A4A910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E44FC-9426-40D6-BD5D-FCF96CB3F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HL learners may need to be oriented more explicitly to attend to form than L2 learners (but L2 learners have been shown to benefit too). </a:t>
            </a:r>
          </a:p>
          <a:p>
            <a:r>
              <a:rPr lang="en-US" dirty="0"/>
              <a:t>That’s why it’s perfect for mixed classes!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765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0EE0C-4B50-4783-953F-BFAC2D9F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1C087-DE34-4C91-AEB3-3C4528147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52330"/>
            <a:ext cx="8305800" cy="4525963"/>
          </a:xfrm>
        </p:spPr>
        <p:txBody>
          <a:bodyPr/>
          <a:lstStyle/>
          <a:p>
            <a:r>
              <a:rPr lang="en-US" sz="2400" dirty="0"/>
              <a:t>Some appropriate approaches that lend themselves to focus on form include</a:t>
            </a:r>
          </a:p>
          <a:p>
            <a:pPr lvl="1"/>
            <a:r>
              <a:rPr lang="en-US" sz="2400" dirty="0"/>
              <a:t>Content-based instruction (e.g., “Spanish in the Professions”)</a:t>
            </a:r>
          </a:p>
          <a:p>
            <a:pPr lvl="1"/>
            <a:r>
              <a:rPr lang="en-US" sz="2400" dirty="0"/>
              <a:t>Project-based instruction (Buck Institute for Education)</a:t>
            </a:r>
          </a:p>
          <a:p>
            <a:pPr lvl="2"/>
            <a:r>
              <a:rPr lang="en-US" dirty="0"/>
              <a:t>Students work together to create a product that responds to a real need (authentic, provides student voice and choice and incorporates models)</a:t>
            </a:r>
          </a:p>
          <a:p>
            <a:pPr marL="0" indent="0">
              <a:buNone/>
            </a:pPr>
            <a:r>
              <a:rPr lang="es-ES" sz="2400" dirty="0"/>
              <a:t>	- </a:t>
            </a:r>
            <a:r>
              <a:rPr lang="es-ES" sz="2400" dirty="0" err="1"/>
              <a:t>Community-based</a:t>
            </a:r>
            <a:r>
              <a:rPr lang="es-ES" sz="2400" dirty="0"/>
              <a:t> </a:t>
            </a:r>
            <a:r>
              <a:rPr lang="es-ES" sz="2400" dirty="0" err="1"/>
              <a:t>service</a:t>
            </a:r>
            <a:r>
              <a:rPr lang="es-ES" sz="2400" dirty="0"/>
              <a:t> </a:t>
            </a:r>
            <a:r>
              <a:rPr lang="es-ES" sz="2400" dirty="0" err="1"/>
              <a:t>learning</a:t>
            </a:r>
            <a:r>
              <a:rPr lang="es-ES" sz="2400" dirty="0"/>
              <a:t> (Abbott, in </a:t>
            </a:r>
            <a:r>
              <a:rPr lang="es-ES" sz="2400" dirty="0" err="1"/>
              <a:t>press</a:t>
            </a:r>
            <a:r>
              <a:rPr lang="es-ES" sz="2400" dirty="0"/>
              <a:t>; 	Pascual y Cabo, Prada </a:t>
            </a:r>
            <a:r>
              <a:rPr lang="en-US" sz="2400" dirty="0"/>
              <a:t>&amp;</a:t>
            </a:r>
            <a:r>
              <a:rPr lang="es-ES" sz="2400" dirty="0"/>
              <a:t> Ramírez, 2017)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6337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4918-74BB-4EA9-8937-616894CE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4995F-4848-4880-915A-0F545EB83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focus on form techniques (remember: these must be embedded in meaning-based communication)</a:t>
            </a:r>
          </a:p>
          <a:p>
            <a:pPr lvl="1"/>
            <a:r>
              <a:rPr lang="en-US" dirty="0"/>
              <a:t>Input flood</a:t>
            </a:r>
          </a:p>
          <a:p>
            <a:pPr lvl="1"/>
            <a:r>
              <a:rPr lang="en-US" dirty="0"/>
              <a:t>Input enhancement</a:t>
            </a:r>
          </a:p>
          <a:p>
            <a:pPr lvl="1"/>
            <a:r>
              <a:rPr lang="en-US" dirty="0"/>
              <a:t>Oral corrective feedback</a:t>
            </a:r>
          </a:p>
          <a:p>
            <a:pPr lvl="1"/>
            <a:r>
              <a:rPr lang="en-US" dirty="0"/>
              <a:t>Task-based paired interaction</a:t>
            </a:r>
          </a:p>
          <a:p>
            <a:pPr lvl="1"/>
            <a:r>
              <a:rPr lang="en-US" dirty="0"/>
              <a:t>Explicit pre-task rule-based instruction </a:t>
            </a:r>
          </a:p>
        </p:txBody>
      </p:sp>
    </p:spTree>
    <p:extLst>
      <p:ext uri="{BB962C8B-B14F-4D97-AF65-F5344CB8AC3E}">
        <p14:creationId xmlns:p14="http://schemas.microsoft.com/office/powerpoint/2010/main" val="2826879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64D34-85F8-4AAB-A18F-0A480309F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51105-38E6-46C1-8AE2-E915B89BB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long as the attention is shifted to form in the context of meaning-making (and not just for the love of form itself) it is focus on form!</a:t>
            </a:r>
          </a:p>
        </p:txBody>
      </p:sp>
    </p:spTree>
    <p:extLst>
      <p:ext uri="{BB962C8B-B14F-4D97-AF65-F5344CB8AC3E}">
        <p14:creationId xmlns:p14="http://schemas.microsoft.com/office/powerpoint/2010/main" val="470175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EE61-B6E2-483F-BCDF-B907E184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8665A-7DCC-434A-92A7-48C86FE15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Context: upper-level mixed class titled “Bilingualism”</a:t>
            </a:r>
          </a:p>
          <a:p>
            <a:r>
              <a:rPr lang="en-US" dirty="0"/>
              <a:t>Enrolls HL and L2 learners – most at intermediate high/advanced low level</a:t>
            </a:r>
          </a:p>
          <a:p>
            <a:r>
              <a:rPr lang="en-US" dirty="0"/>
              <a:t>Learning about and discussing bilingualism as an individual, cognitive, and social (collective) phenomenon</a:t>
            </a:r>
          </a:p>
        </p:txBody>
      </p:sp>
    </p:spTree>
    <p:extLst>
      <p:ext uri="{BB962C8B-B14F-4D97-AF65-F5344CB8AC3E}">
        <p14:creationId xmlns:p14="http://schemas.microsoft.com/office/powerpoint/2010/main" val="3887453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9231F-4B6E-41ED-A611-60EA5E141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E4363-8C81-4B01-BF57-2C122F7C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Students read about primary research in Spanish and relate it to their own experiences</a:t>
            </a:r>
          </a:p>
          <a:p>
            <a:r>
              <a:rPr lang="en-US" sz="2800" dirty="0"/>
              <a:t>Content-based course, so forms are embedded in the content itself</a:t>
            </a:r>
          </a:p>
          <a:p>
            <a:r>
              <a:rPr lang="en-US" sz="2800" dirty="0"/>
              <a:t>No particular explicit emphasis on any set of language structures, although some are common and recurring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997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5DD8C-ECE3-4419-B760-452C8C60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81C58-963C-466D-BCA8-6E7F144EF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Two issues with form that I noticed:</a:t>
            </a:r>
          </a:p>
          <a:p>
            <a:pPr lvl="1"/>
            <a:r>
              <a:rPr lang="en-US" dirty="0"/>
              <a:t>Aspect (use of preterit/imperfect in the past):</a:t>
            </a:r>
          </a:p>
          <a:p>
            <a:pPr lvl="2"/>
            <a:r>
              <a:rPr lang="en-US" sz="2800" dirty="0"/>
              <a:t>In bilingual profiles</a:t>
            </a:r>
          </a:p>
          <a:p>
            <a:pPr lvl="2"/>
            <a:r>
              <a:rPr lang="en-US" sz="2800" dirty="0"/>
              <a:t>In reporting results of studies</a:t>
            </a:r>
          </a:p>
          <a:p>
            <a:pPr lvl="1"/>
            <a:r>
              <a:rPr lang="en-US" sz="3200" dirty="0"/>
              <a:t>Making comparisons</a:t>
            </a:r>
          </a:p>
          <a:p>
            <a:pPr lvl="2"/>
            <a:r>
              <a:rPr lang="en-US" sz="2800" dirty="0"/>
              <a:t>In comparing different groups’ language policies or use</a:t>
            </a:r>
          </a:p>
          <a:p>
            <a:pPr lvl="2"/>
            <a:r>
              <a:rPr lang="en-US" sz="2800" dirty="0"/>
              <a:t>Superlatives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12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B71F-D45E-4242-82CE-98FB05AB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B4C07-C97E-4B2B-B22B-4AD05A762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different focus on form techniques:</a:t>
            </a:r>
          </a:p>
          <a:p>
            <a:pPr lvl="1"/>
            <a:r>
              <a:rPr lang="en-US" dirty="0"/>
              <a:t>Preterit vs. imperfect in bilingual profiles (input flood)</a:t>
            </a:r>
          </a:p>
          <a:p>
            <a:pPr lvl="1"/>
            <a:r>
              <a:rPr lang="en-US" dirty="0"/>
              <a:t>Students read a series of bilingual profiles with lots of preterit and imperfect forms embedded and answered questions based on the terms we had been studying </a:t>
            </a:r>
          </a:p>
          <a:p>
            <a:pPr lvl="2"/>
            <a:r>
              <a:rPr lang="es-ES" dirty="0"/>
              <a:t>¿Qué es la lengua primaria de Maribel?</a:t>
            </a:r>
          </a:p>
          <a:p>
            <a:pPr lvl="2"/>
            <a:r>
              <a:rPr lang="es-ES" dirty="0"/>
              <a:t>¿Qué es la primera lengua de Maribel?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6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73A3B-9113-4121-A25D-2C24D25FA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05561"/>
            <a:ext cx="8305800" cy="3246120"/>
          </a:xfrm>
        </p:spPr>
        <p:txBody>
          <a:bodyPr/>
          <a:lstStyle/>
          <a:p>
            <a:r>
              <a:rPr lang="en-US" dirty="0"/>
              <a:t>The need to develop appropriate, effective language and literacy programs for this diverse population has become critical (</a:t>
            </a:r>
            <a:r>
              <a:rPr lang="en-US" dirty="0" err="1"/>
              <a:t>Carreira</a:t>
            </a:r>
            <a:r>
              <a:rPr lang="en-US" dirty="0"/>
              <a:t> &amp; Kagan, 2011; Roca &amp; </a:t>
            </a:r>
            <a:r>
              <a:rPr lang="en-US" dirty="0" err="1"/>
              <a:t>Colombi</a:t>
            </a:r>
            <a:r>
              <a:rPr lang="en-US" dirty="0"/>
              <a:t>, 2003; Valdes, 2006).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54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6DC2-A1D4-4DB2-8F3D-C502AFED5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C3766-468E-43C5-9F45-83F7FDB8B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15139"/>
            <a:ext cx="8305800" cy="4525963"/>
          </a:xfrm>
        </p:spPr>
        <p:txBody>
          <a:bodyPr/>
          <a:lstStyle/>
          <a:p>
            <a:r>
              <a:rPr lang="es-ES" dirty="0" err="1"/>
              <a:t>Then</a:t>
            </a:r>
            <a:r>
              <a:rPr lang="es-ES" dirty="0"/>
              <a:t> after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discussed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bilingual</a:t>
            </a:r>
            <a:r>
              <a:rPr lang="es-ES" dirty="0"/>
              <a:t> </a:t>
            </a:r>
            <a:r>
              <a:rPr lang="es-ES" dirty="0" err="1"/>
              <a:t>profiles</a:t>
            </a:r>
            <a:r>
              <a:rPr lang="es-ES" dirty="0"/>
              <a:t> (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a </a:t>
            </a:r>
            <a:r>
              <a:rPr lang="es-ES" dirty="0" err="1"/>
              <a:t>sequential</a:t>
            </a:r>
            <a:r>
              <a:rPr lang="es-ES" dirty="0"/>
              <a:t> </a:t>
            </a:r>
            <a:r>
              <a:rPr lang="es-ES" dirty="0" err="1"/>
              <a:t>bilingual</a:t>
            </a:r>
            <a:r>
              <a:rPr lang="es-ES" dirty="0"/>
              <a:t> and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a </a:t>
            </a:r>
            <a:r>
              <a:rPr lang="es-ES" dirty="0" err="1"/>
              <a:t>simultaneous</a:t>
            </a:r>
            <a:r>
              <a:rPr lang="es-ES" dirty="0"/>
              <a:t> </a:t>
            </a:r>
            <a:r>
              <a:rPr lang="es-ES" dirty="0" err="1"/>
              <a:t>bilingual</a:t>
            </a:r>
            <a:r>
              <a:rPr lang="es-ES" dirty="0"/>
              <a:t>)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students</a:t>
            </a:r>
            <a:r>
              <a:rPr lang="es-ES" dirty="0"/>
              <a:t> </a:t>
            </a:r>
            <a:r>
              <a:rPr lang="es-ES" dirty="0" err="1"/>
              <a:t>each</a:t>
            </a:r>
            <a:r>
              <a:rPr lang="es-ES" dirty="0"/>
              <a:t> </a:t>
            </a:r>
            <a:r>
              <a:rPr lang="es-ES" dirty="0" err="1"/>
              <a:t>wrote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own</a:t>
            </a:r>
            <a:r>
              <a:rPr lang="es-ES" dirty="0"/>
              <a:t>, </a:t>
            </a:r>
            <a:r>
              <a:rPr lang="es-ES" dirty="0" err="1"/>
              <a:t>loosely</a:t>
            </a:r>
            <a:r>
              <a:rPr lang="es-ES" dirty="0"/>
              <a:t> </a:t>
            </a:r>
            <a:r>
              <a:rPr lang="es-ES" dirty="0" err="1"/>
              <a:t>based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models</a:t>
            </a:r>
            <a:r>
              <a:rPr lang="es-ES" dirty="0"/>
              <a:t>.</a:t>
            </a:r>
          </a:p>
          <a:p>
            <a:pPr lvl="1"/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raised</a:t>
            </a:r>
            <a:endParaRPr lang="es-ES" dirty="0"/>
          </a:p>
          <a:p>
            <a:pPr lvl="1"/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languages</a:t>
            </a:r>
            <a:r>
              <a:rPr lang="es-ES" dirty="0"/>
              <a:t>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spoke</a:t>
            </a:r>
            <a:r>
              <a:rPr lang="es-ES" dirty="0"/>
              <a:t> </a:t>
            </a:r>
          </a:p>
          <a:p>
            <a:pPr lvl="1"/>
            <a:r>
              <a:rPr lang="es-ES" dirty="0" err="1"/>
              <a:t>Whether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language</a:t>
            </a:r>
            <a:r>
              <a:rPr lang="es-ES" dirty="0"/>
              <a:t> use</a:t>
            </a:r>
            <a:r>
              <a:rPr lang="en-US" dirty="0"/>
              <a:t>/dominance changed and when</a:t>
            </a:r>
            <a:endParaRPr lang="es-E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792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D467-58EC-4369-8BE7-30C68742A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5744D-82B9-4EA6-8EDD-8E7349F4F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they read their profiles to their partners, who had to fill out a grid</a:t>
            </a:r>
          </a:p>
          <a:p>
            <a:r>
              <a:rPr lang="en-US" dirty="0"/>
              <a:t>Finally, several students shared their profiles and I offered corrections to the aspect where needed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0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2366B-4F06-4A1C-AA8B-5EBD3FA6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CBBC7-8470-484D-B90C-33DE7C435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Comparatives</a:t>
            </a:r>
          </a:p>
          <a:p>
            <a:r>
              <a:rPr lang="en-US" sz="2400" dirty="0"/>
              <a:t>This structure is not as frequent as preterit and imperfect, so I provided a short lesson on how to form comparisons in Spanish.</a:t>
            </a:r>
          </a:p>
          <a:p>
            <a:r>
              <a:rPr lang="en-US" sz="2400" dirty="0"/>
              <a:t>The lesson provided models that the students could refer to.</a:t>
            </a:r>
          </a:p>
          <a:p>
            <a:pPr lvl="1"/>
            <a:r>
              <a:rPr lang="en-US" sz="2400" dirty="0"/>
              <a:t>Hay </a:t>
            </a:r>
            <a:r>
              <a:rPr lang="en-US" sz="2400" u="sng" dirty="0" err="1"/>
              <a:t>más</a:t>
            </a:r>
            <a:r>
              <a:rPr lang="en-US" sz="2400" u="sng" dirty="0"/>
              <a:t> de </a:t>
            </a:r>
            <a:r>
              <a:rPr lang="en-US" sz="2400" dirty="0"/>
              <a:t>350 </a:t>
            </a:r>
            <a:r>
              <a:rPr lang="en-US" sz="2400" dirty="0" err="1"/>
              <a:t>lenguas</a:t>
            </a:r>
            <a:r>
              <a:rPr lang="en-US" sz="2400" dirty="0"/>
              <a:t> </a:t>
            </a:r>
            <a:r>
              <a:rPr lang="en-US" sz="2400" dirty="0" err="1"/>
              <a:t>habladas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EEUU.</a:t>
            </a:r>
          </a:p>
          <a:p>
            <a:pPr lvl="1"/>
            <a:r>
              <a:rPr lang="es-ES" sz="2400" dirty="0"/>
              <a:t>En las familias bilingües, los hermanos mayores suelen hablar la lengua minoritaria </a:t>
            </a:r>
            <a:r>
              <a:rPr lang="es-ES" sz="2400" u="sng" dirty="0"/>
              <a:t>mejor que </a:t>
            </a:r>
            <a:r>
              <a:rPr lang="es-ES" sz="2400" dirty="0"/>
              <a:t>los hermanos menores.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32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EF299-60F7-4F71-8DF8-3CC40BF0B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F6149-1AFD-4087-9D39-D5123070C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Then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moved </a:t>
            </a:r>
            <a:r>
              <a:rPr lang="es-ES" dirty="0" err="1"/>
              <a:t>into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topic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day</a:t>
            </a:r>
            <a:r>
              <a:rPr lang="es-ES" dirty="0"/>
              <a:t>, a </a:t>
            </a:r>
            <a:r>
              <a:rPr lang="es-ES" dirty="0" err="1"/>
              <a:t>comparison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sequential</a:t>
            </a:r>
            <a:r>
              <a:rPr lang="es-ES" dirty="0"/>
              <a:t> and </a:t>
            </a:r>
            <a:r>
              <a:rPr lang="es-ES" dirty="0" err="1"/>
              <a:t>simultaneous</a:t>
            </a:r>
            <a:r>
              <a:rPr lang="es-ES" dirty="0"/>
              <a:t> </a:t>
            </a:r>
            <a:r>
              <a:rPr lang="es-ES" dirty="0" err="1"/>
              <a:t>bilinguals</a:t>
            </a:r>
            <a:r>
              <a:rPr lang="es-ES" dirty="0"/>
              <a:t>. </a:t>
            </a:r>
          </a:p>
          <a:p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also</a:t>
            </a:r>
            <a:r>
              <a:rPr lang="es-ES" dirty="0"/>
              <a:t> </a:t>
            </a:r>
            <a:r>
              <a:rPr lang="es-ES" dirty="0" err="1"/>
              <a:t>recycled</a:t>
            </a:r>
            <a:r>
              <a:rPr lang="es-ES" dirty="0"/>
              <a:t> </a:t>
            </a:r>
            <a:r>
              <a:rPr lang="es-ES" dirty="0" err="1"/>
              <a:t>later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semester</a:t>
            </a:r>
            <a:r>
              <a:rPr lang="es-ES" dirty="0"/>
              <a:t>, </a:t>
            </a:r>
            <a:r>
              <a:rPr lang="es-ES" dirty="0" err="1"/>
              <a:t>making</a:t>
            </a:r>
            <a:r>
              <a:rPr lang="es-ES" dirty="0"/>
              <a:t> more </a:t>
            </a:r>
            <a:r>
              <a:rPr lang="es-ES" dirty="0" err="1"/>
              <a:t>comparisons</a:t>
            </a:r>
            <a:r>
              <a:rPr lang="es-ES" dirty="0"/>
              <a:t> (</a:t>
            </a:r>
            <a:r>
              <a:rPr lang="es-ES" dirty="0" err="1"/>
              <a:t>e.g</a:t>
            </a:r>
            <a:r>
              <a:rPr lang="es-ES" dirty="0"/>
              <a:t>., </a:t>
            </a:r>
            <a:r>
              <a:rPr lang="es-ES" dirty="0" err="1"/>
              <a:t>among</a:t>
            </a:r>
            <a:r>
              <a:rPr lang="es-ES" dirty="0"/>
              <a:t> </a:t>
            </a:r>
            <a:r>
              <a:rPr lang="es-ES" dirty="0" err="1"/>
              <a:t>minority</a:t>
            </a:r>
            <a:r>
              <a:rPr lang="es-ES" dirty="0"/>
              <a:t> </a:t>
            </a:r>
            <a:r>
              <a:rPr lang="es-ES" dirty="0" err="1"/>
              <a:t>languages</a:t>
            </a:r>
            <a:r>
              <a:rPr lang="es-ES" dirty="0"/>
              <a:t> in </a:t>
            </a:r>
            <a:r>
              <a:rPr lang="es-ES" dirty="0" err="1"/>
              <a:t>Spain</a:t>
            </a:r>
            <a:r>
              <a:rPr lang="es-ES" dirty="0"/>
              <a:t> and </a:t>
            </a:r>
            <a:r>
              <a:rPr lang="es-ES" dirty="0" err="1"/>
              <a:t>Latin</a:t>
            </a:r>
            <a:r>
              <a:rPr lang="es-ES" dirty="0"/>
              <a:t> </a:t>
            </a:r>
            <a:r>
              <a:rPr lang="es-ES" dirty="0" err="1"/>
              <a:t>America</a:t>
            </a:r>
            <a:r>
              <a:rPr lang="es-ES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597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DFC5D-A468-4C1F-A579-234AC759E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9E505-5684-4FAF-BE5F-F3189D965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probably</a:t>
            </a:r>
            <a:r>
              <a:rPr lang="es-ES" dirty="0"/>
              <a:t> </a:t>
            </a:r>
            <a:r>
              <a:rPr lang="es-ES" dirty="0" err="1"/>
              <a:t>noticed</a:t>
            </a:r>
            <a:r>
              <a:rPr lang="es-ES" dirty="0"/>
              <a:t> in </a:t>
            </a:r>
            <a:r>
              <a:rPr lang="es-ES" dirty="0" err="1"/>
              <a:t>these</a:t>
            </a:r>
            <a:r>
              <a:rPr lang="es-ES" dirty="0"/>
              <a:t> </a:t>
            </a:r>
            <a:r>
              <a:rPr lang="es-ES" dirty="0" err="1"/>
              <a:t>examples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language</a:t>
            </a:r>
            <a:r>
              <a:rPr lang="es-ES" dirty="0"/>
              <a:t> </a:t>
            </a:r>
            <a:r>
              <a:rPr lang="es-ES" dirty="0" err="1"/>
              <a:t>forms</a:t>
            </a:r>
            <a:r>
              <a:rPr lang="es-ES" dirty="0"/>
              <a:t> </a:t>
            </a:r>
            <a:r>
              <a:rPr lang="es-ES" dirty="0" err="1"/>
              <a:t>being</a:t>
            </a:r>
            <a:r>
              <a:rPr lang="es-ES" dirty="0"/>
              <a:t> </a:t>
            </a:r>
            <a:r>
              <a:rPr lang="es-ES" dirty="0" err="1"/>
              <a:t>targeted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essential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task</a:t>
            </a:r>
            <a:r>
              <a:rPr lang="es-ES" dirty="0"/>
              <a:t> </a:t>
            </a:r>
            <a:r>
              <a:rPr lang="es-ES" dirty="0" err="1"/>
              <a:t>completion</a:t>
            </a:r>
            <a:r>
              <a:rPr lang="es-ES" dirty="0"/>
              <a:t>.</a:t>
            </a:r>
          </a:p>
          <a:p>
            <a:pPr lvl="1"/>
            <a:r>
              <a:rPr lang="es-ES" dirty="0" err="1"/>
              <a:t>You</a:t>
            </a:r>
            <a:r>
              <a:rPr lang="es-ES" dirty="0"/>
              <a:t> can</a:t>
            </a:r>
            <a:r>
              <a:rPr lang="en-US" dirty="0"/>
              <a:t>’t successfully make comparisons without </a:t>
            </a:r>
            <a:r>
              <a:rPr lang="en-US" dirty="0" err="1"/>
              <a:t>comparativos</a:t>
            </a:r>
            <a:r>
              <a:rPr lang="en-US" dirty="0"/>
              <a:t> y </a:t>
            </a:r>
            <a:r>
              <a:rPr lang="en-US" dirty="0" err="1"/>
              <a:t>superlativos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You also can’t describe a person’s linguistic history without aspect.</a:t>
            </a:r>
          </a:p>
        </p:txBody>
      </p:sp>
    </p:spTree>
    <p:extLst>
      <p:ext uri="{BB962C8B-B14F-4D97-AF65-F5344CB8AC3E}">
        <p14:creationId xmlns:p14="http://schemas.microsoft.com/office/powerpoint/2010/main" val="24453429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BD5C3-07EE-4524-90FF-9EFB3DC3B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1CB98-87FC-407F-B6DA-0AD6FDE41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form works best in these cases, where the language is task-essential.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52BDC6-A9F1-462E-9EB8-7B465B77C9F0}"/>
              </a:ext>
            </a:extLst>
          </p:cNvPr>
          <p:cNvCxnSpPr/>
          <p:nvPr/>
        </p:nvCxnSpPr>
        <p:spPr>
          <a:xfrm>
            <a:off x="871870" y="3710763"/>
            <a:ext cx="68898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C4DADC3-1CCD-4F79-8C6D-117763B4DD96}"/>
              </a:ext>
            </a:extLst>
          </p:cNvPr>
          <p:cNvSpPr txBox="1"/>
          <p:nvPr/>
        </p:nvSpPr>
        <p:spPr>
          <a:xfrm>
            <a:off x="691116" y="4029740"/>
            <a:ext cx="7814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Task-natural				Task-useful				Task-essential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Loschky</a:t>
            </a:r>
            <a:r>
              <a:rPr lang="en-US" dirty="0"/>
              <a:t> &amp; Bley-</a:t>
            </a:r>
            <a:r>
              <a:rPr lang="en-US" dirty="0" err="1"/>
              <a:t>Vroman</a:t>
            </a:r>
            <a:r>
              <a:rPr lang="en-US" dirty="0"/>
              <a:t>, 1993)</a:t>
            </a:r>
          </a:p>
        </p:txBody>
      </p:sp>
    </p:spTree>
    <p:extLst>
      <p:ext uri="{BB962C8B-B14F-4D97-AF65-F5344CB8AC3E}">
        <p14:creationId xmlns:p14="http://schemas.microsoft.com/office/powerpoint/2010/main" val="13097366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88DC4-AFA6-44F1-ACBF-2636BB64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1CED9-A8B8-433B-AB99-C215D2F7E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‘Grammar’ (morphosyntax) isn’t the only thing that can be the object of focus on form.</a:t>
            </a:r>
          </a:p>
          <a:p>
            <a:r>
              <a:rPr lang="en-US" dirty="0"/>
              <a:t>You can do focus on form with any language feature – vocabulary, phonology, pragmatics – you name it! </a:t>
            </a:r>
          </a:p>
        </p:txBody>
      </p:sp>
    </p:spTree>
    <p:extLst>
      <p:ext uri="{BB962C8B-B14F-4D97-AF65-F5344CB8AC3E}">
        <p14:creationId xmlns:p14="http://schemas.microsoft.com/office/powerpoint/2010/main" val="14518904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D0AFE-E894-43EF-8BA7-41214C69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AF094-0BD4-40F7-9054-40F826144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thing both L2 and HL learners need to develop is understanding of register (formal/informal)…but often in opposite directions!</a:t>
            </a:r>
          </a:p>
          <a:p>
            <a:r>
              <a:rPr lang="en-US" dirty="0"/>
              <a:t>A way to focus on form would be to have students work together to transform an informal message (e.g., blog post) into more formal language and vice versa.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940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30A21-3F3E-43A6-876B-58F876297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22CED-F37F-4053-8564-A5E4A0A29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Guided discussion of the features that make the text (in)formal.</a:t>
            </a:r>
          </a:p>
          <a:p>
            <a:r>
              <a:rPr lang="en-US" dirty="0"/>
              <a:t>Two types of learners can complement each other – L2ers are stronger with formal language and </a:t>
            </a:r>
            <a:r>
              <a:rPr lang="en-US" dirty="0" err="1"/>
              <a:t>HLers</a:t>
            </a:r>
            <a:r>
              <a:rPr lang="en-US" dirty="0"/>
              <a:t> are stronger with informal, colloquial language.</a:t>
            </a:r>
          </a:p>
        </p:txBody>
      </p:sp>
    </p:spTree>
    <p:extLst>
      <p:ext uri="{BB962C8B-B14F-4D97-AF65-F5344CB8AC3E}">
        <p14:creationId xmlns:p14="http://schemas.microsoft.com/office/powerpoint/2010/main" val="5614605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E304E-BC5C-4450-8452-5125AD4AE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B6CF7-29FA-41C5-83D6-31F937AA2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Excellent resource for lessons introducing students to topics in sociolinguistics/language attitudes:</a:t>
            </a:r>
          </a:p>
          <a:p>
            <a:endParaRPr lang="en-US" dirty="0"/>
          </a:p>
          <a:p>
            <a:r>
              <a:rPr lang="en-US" dirty="0"/>
              <a:t>Empowering Learners of Spanish (University of Oregon)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2"/>
              </a:rPr>
              <a:t>https://tinyurl.com/empowerspanish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3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0C092-EB0F-4758-9EA8-C7A5F73E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47BB1-8E81-44F6-8B12-75200E5CE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has indicated that curricula designed for foreign language (FL) students are largely inappropriate for HL students (</a:t>
            </a:r>
            <a:r>
              <a:rPr lang="en-US" dirty="0" err="1"/>
              <a:t>Carreira</a:t>
            </a:r>
            <a:r>
              <a:rPr lang="en-US" dirty="0"/>
              <a:t> &amp; Kagan, 2011; Oh &amp; Au, 2005; Peyton, </a:t>
            </a:r>
            <a:r>
              <a:rPr lang="en-US" dirty="0" err="1"/>
              <a:t>Carreira</a:t>
            </a:r>
            <a:r>
              <a:rPr lang="en-US" dirty="0"/>
              <a:t>, Wang, &amp; Wiley, 2008).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737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8DF76-ACC0-409A-B708-47763B848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the glass as half full!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C2497-54FC-4E7A-8AC4-13745B876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166018"/>
            <a:ext cx="8305800" cy="4525963"/>
          </a:xfrm>
        </p:spPr>
        <p:txBody>
          <a:bodyPr/>
          <a:lstStyle/>
          <a:p>
            <a:r>
              <a:rPr lang="es-ES" dirty="0" err="1"/>
              <a:t>Rather</a:t>
            </a:r>
            <a:r>
              <a:rPr lang="es-ES" dirty="0"/>
              <a:t> </a:t>
            </a:r>
            <a:r>
              <a:rPr lang="es-ES" dirty="0" err="1"/>
              <a:t>than</a:t>
            </a:r>
            <a:r>
              <a:rPr lang="es-ES" dirty="0"/>
              <a:t> </a:t>
            </a:r>
            <a:r>
              <a:rPr lang="es-ES" dirty="0" err="1"/>
              <a:t>seeing</a:t>
            </a:r>
            <a:r>
              <a:rPr lang="es-ES" dirty="0"/>
              <a:t> L2 and HL </a:t>
            </a:r>
            <a:r>
              <a:rPr lang="es-ES" dirty="0" err="1"/>
              <a:t>learners</a:t>
            </a:r>
            <a:r>
              <a:rPr lang="es-ES" dirty="0"/>
              <a:t>’ </a:t>
            </a:r>
            <a:r>
              <a:rPr lang="es-ES" dirty="0" err="1"/>
              <a:t>weaknesses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deficiencies</a:t>
            </a:r>
            <a:r>
              <a:rPr lang="es-ES" dirty="0"/>
              <a:t>, </a:t>
            </a:r>
            <a:r>
              <a:rPr lang="es-ES" dirty="0" err="1"/>
              <a:t>let</a:t>
            </a:r>
            <a:r>
              <a:rPr lang="es-ES" dirty="0"/>
              <a:t> </a:t>
            </a:r>
            <a:r>
              <a:rPr lang="es-ES" dirty="0" err="1"/>
              <a:t>them</a:t>
            </a:r>
            <a:r>
              <a:rPr lang="es-ES" dirty="0"/>
              <a:t> </a:t>
            </a:r>
            <a:r>
              <a:rPr lang="es-ES" dirty="0" err="1"/>
              <a:t>build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strengths</a:t>
            </a:r>
            <a:r>
              <a:rPr lang="es-ES" dirty="0"/>
              <a:t>.</a:t>
            </a:r>
          </a:p>
          <a:p>
            <a:r>
              <a:rPr lang="es-ES" dirty="0" err="1"/>
              <a:t>Pairing</a:t>
            </a:r>
            <a:r>
              <a:rPr lang="es-ES" dirty="0"/>
              <a:t> L2 and HL </a:t>
            </a:r>
            <a:r>
              <a:rPr lang="es-ES" dirty="0" err="1"/>
              <a:t>learners</a:t>
            </a:r>
            <a:r>
              <a:rPr lang="es-ES" dirty="0"/>
              <a:t> </a:t>
            </a:r>
            <a:r>
              <a:rPr lang="es-ES" dirty="0" err="1"/>
              <a:t>together</a:t>
            </a:r>
            <a:r>
              <a:rPr lang="es-ES" dirty="0"/>
              <a:t>:</a:t>
            </a:r>
          </a:p>
          <a:p>
            <a:pPr lvl="1"/>
            <a:r>
              <a:rPr lang="es-ES" dirty="0"/>
              <a:t>“</a:t>
            </a:r>
            <a:r>
              <a:rPr lang="es-ES" dirty="0" err="1"/>
              <a:t>put</a:t>
            </a:r>
            <a:r>
              <a:rPr lang="es-ES" dirty="0"/>
              <a:t> </a:t>
            </a:r>
            <a:r>
              <a:rPr lang="es-ES" dirty="0" err="1"/>
              <a:t>us</a:t>
            </a:r>
            <a:r>
              <a:rPr lang="es-ES" dirty="0"/>
              <a:t> </a:t>
            </a:r>
            <a:r>
              <a:rPr lang="es-ES" dirty="0" err="1"/>
              <a:t>together</a:t>
            </a:r>
            <a:r>
              <a:rPr lang="es-ES" dirty="0"/>
              <a:t> and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make</a:t>
            </a:r>
            <a:r>
              <a:rPr lang="es-ES" dirty="0"/>
              <a:t> a </a:t>
            </a:r>
            <a:r>
              <a:rPr lang="es-ES" dirty="0" err="1"/>
              <a:t>great</a:t>
            </a:r>
            <a:r>
              <a:rPr lang="es-ES" dirty="0"/>
              <a:t> </a:t>
            </a:r>
            <a:r>
              <a:rPr lang="es-ES" dirty="0" err="1"/>
              <a:t>Spanish</a:t>
            </a:r>
            <a:r>
              <a:rPr lang="es-ES" dirty="0"/>
              <a:t> </a:t>
            </a:r>
            <a:r>
              <a:rPr lang="es-ES" dirty="0" err="1"/>
              <a:t>team</a:t>
            </a:r>
            <a:r>
              <a:rPr lang="es-ES" dirty="0"/>
              <a:t>!” (Bowles, 2011)</a:t>
            </a:r>
          </a:p>
          <a:p>
            <a:r>
              <a:rPr lang="en-US" dirty="0"/>
              <a:t>Incorporating a range of oral and written activities; sometimes start with reading, sometimes with listening</a:t>
            </a:r>
          </a:p>
        </p:txBody>
      </p:sp>
    </p:spTree>
    <p:extLst>
      <p:ext uri="{BB962C8B-B14F-4D97-AF65-F5344CB8AC3E}">
        <p14:creationId xmlns:p14="http://schemas.microsoft.com/office/powerpoint/2010/main" val="31216350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34284-331E-491B-9FD3-11DB56A4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7C7E9-51A2-48BC-BC09-088B96BC7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Think-pair-share</a:t>
            </a:r>
          </a:p>
          <a:p>
            <a:pPr lvl="1"/>
            <a:r>
              <a:rPr lang="en-US" dirty="0"/>
              <a:t>Start with communicative goals: What do you want your learners to be able to DO in Spanish?</a:t>
            </a:r>
          </a:p>
          <a:p>
            <a:pPr lvl="1"/>
            <a:r>
              <a:rPr lang="en-US" dirty="0"/>
              <a:t>Then think…what language do they NEED to achieve that goal?</a:t>
            </a:r>
          </a:p>
          <a:p>
            <a:pPr lvl="1"/>
            <a:r>
              <a:rPr lang="en-US" dirty="0"/>
              <a:t>Your target for focus on form should emerge from the answers to these questions.</a:t>
            </a:r>
          </a:p>
        </p:txBody>
      </p:sp>
    </p:spTree>
    <p:extLst>
      <p:ext uri="{BB962C8B-B14F-4D97-AF65-F5344CB8AC3E}">
        <p14:creationId xmlns:p14="http://schemas.microsoft.com/office/powerpoint/2010/main" val="3943072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4FEB-A83C-432E-81FF-3F6D1EFF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701B9-B6AB-49B8-BBFB-BBD05EE14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that in mind…</a:t>
            </a:r>
          </a:p>
          <a:p>
            <a:pPr lvl="1"/>
            <a:r>
              <a:rPr lang="en-US" dirty="0"/>
              <a:t>What is the meaningful context in which the target language form is embedded?</a:t>
            </a:r>
          </a:p>
          <a:p>
            <a:pPr lvl="1"/>
            <a:r>
              <a:rPr lang="en-US" dirty="0"/>
              <a:t>Is the language form task-essential (or at least task-useful)?</a:t>
            </a:r>
          </a:p>
          <a:p>
            <a:pPr lvl="1"/>
            <a:r>
              <a:rPr lang="en-US" dirty="0"/>
              <a:t>What focus on form technique fits best?</a:t>
            </a:r>
          </a:p>
          <a:p>
            <a:pPr lvl="1"/>
            <a:r>
              <a:rPr lang="en-US" dirty="0"/>
              <a:t>Remember: you can start with an existing task or create one from scratch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831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7F75-247F-4F15-AD93-86150488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¡</a:t>
            </a:r>
            <a:r>
              <a:rPr lang="en-US" dirty="0"/>
              <a:t>Manos a la </a:t>
            </a:r>
            <a:r>
              <a:rPr lang="en-US" dirty="0" err="1"/>
              <a:t>obra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6A9D9-71F1-42A0-9B5E-5F455E661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899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4C1E5-66EA-4C3D-A2B1-25146CD19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B63A4-9EAC-48E7-B898-AE339D809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u="sng" dirty="0"/>
              <a:t>Part 1</a:t>
            </a:r>
          </a:p>
          <a:p>
            <a:r>
              <a:rPr lang="en-US" sz="2400" dirty="0"/>
              <a:t>Understand key research findings about instructed heritage language acquisition</a:t>
            </a:r>
          </a:p>
          <a:p>
            <a:r>
              <a:rPr lang="en-US" sz="2400" dirty="0"/>
              <a:t>Understand what research tells us about mixed classes</a:t>
            </a:r>
          </a:p>
          <a:p>
            <a:r>
              <a:rPr lang="en-US" sz="2400" dirty="0"/>
              <a:t>Be able to articulate why focus on form is important</a:t>
            </a:r>
          </a:p>
          <a:p>
            <a:r>
              <a:rPr lang="en-US" sz="2400" dirty="0"/>
              <a:t>Be able to identify what techniques are focus on form and what techniques are </a:t>
            </a:r>
            <a:r>
              <a:rPr lang="en-US" sz="2400" u="sng" dirty="0"/>
              <a:t>not</a:t>
            </a:r>
          </a:p>
          <a:p>
            <a:pPr marL="0" indent="0">
              <a:buNone/>
            </a:pPr>
            <a:r>
              <a:rPr lang="en-US" sz="2400" u="sng" dirty="0"/>
              <a:t>Part 2</a:t>
            </a:r>
          </a:p>
          <a:p>
            <a:r>
              <a:rPr lang="en-US" sz="2400" dirty="0"/>
              <a:t>Plan a lesson including focus on form appropriate to your students’ goals, needs, and level</a:t>
            </a:r>
          </a:p>
        </p:txBody>
      </p:sp>
    </p:spTree>
    <p:extLst>
      <p:ext uri="{BB962C8B-B14F-4D97-AF65-F5344CB8AC3E}">
        <p14:creationId xmlns:p14="http://schemas.microsoft.com/office/powerpoint/2010/main" val="1048294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6D5C-481A-45BE-A81F-B5AF9C978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427230-73FD-41D4-B6B4-922AE36C4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915" y="1743741"/>
            <a:ext cx="6367261" cy="4130732"/>
          </a:xfrm>
        </p:spPr>
      </p:pic>
    </p:spTree>
    <p:extLst>
      <p:ext uri="{BB962C8B-B14F-4D97-AF65-F5344CB8AC3E}">
        <p14:creationId xmlns:p14="http://schemas.microsoft.com/office/powerpoint/2010/main" val="124011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73A3B-9113-4121-A25D-2C24D25FA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05561"/>
            <a:ext cx="8305800" cy="3246120"/>
          </a:xfrm>
        </p:spPr>
        <p:txBody>
          <a:bodyPr/>
          <a:lstStyle/>
          <a:p>
            <a:r>
              <a:rPr lang="en-US" dirty="0"/>
              <a:t>HL learners’ language development may differ from that of L2 learners due to their different language learning experience. </a:t>
            </a:r>
          </a:p>
          <a:p>
            <a:r>
              <a:rPr lang="en-US" dirty="0"/>
              <a:t>Limited empirical evidence on the specific ways in which their development differs and on how those differences may affect learning outcomes in instructed contexts.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6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7111A-D0CC-4087-81C8-5DDF98DA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19EE-54ED-4800-AB77-1F6D0527B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Adding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complexity</a:t>
            </a:r>
            <a:r>
              <a:rPr lang="es-ES" dirty="0"/>
              <a:t>, </a:t>
            </a:r>
            <a:r>
              <a:rPr lang="es-ES" dirty="0" err="1"/>
              <a:t>heritage</a:t>
            </a:r>
            <a:r>
              <a:rPr lang="es-ES" dirty="0"/>
              <a:t> and L2 </a:t>
            </a:r>
            <a:r>
              <a:rPr lang="es-ES" dirty="0" err="1"/>
              <a:t>learners</a:t>
            </a:r>
            <a:r>
              <a:rPr lang="es-ES" dirty="0"/>
              <a:t> are </a:t>
            </a:r>
            <a:r>
              <a:rPr lang="es-ES" dirty="0" err="1"/>
              <a:t>often</a:t>
            </a:r>
            <a:r>
              <a:rPr lang="es-ES" dirty="0"/>
              <a:t> </a:t>
            </a:r>
            <a:r>
              <a:rPr lang="es-ES" dirty="0" err="1"/>
              <a:t>enrolled</a:t>
            </a:r>
            <a:r>
              <a:rPr lang="es-ES" dirty="0"/>
              <a:t> </a:t>
            </a:r>
            <a:r>
              <a:rPr lang="es-ES" dirty="0" err="1"/>
              <a:t>together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same</a:t>
            </a:r>
            <a:r>
              <a:rPr lang="es-ES" dirty="0"/>
              <a:t> </a:t>
            </a:r>
            <a:r>
              <a:rPr lang="es-ES" dirty="0" err="1"/>
              <a:t>classrooms</a:t>
            </a:r>
            <a:r>
              <a:rPr lang="es-ES" dirty="0"/>
              <a:t> (</a:t>
            </a:r>
            <a:r>
              <a:rPr lang="es-ES" dirty="0" err="1"/>
              <a:t>Beaudrie</a:t>
            </a:r>
            <a:r>
              <a:rPr lang="es-ES" dirty="0"/>
              <a:t>, 2012).</a:t>
            </a:r>
          </a:p>
          <a:p>
            <a:r>
              <a:rPr lang="es-ES" dirty="0"/>
              <a:t>And </a:t>
            </a:r>
            <a:r>
              <a:rPr lang="es-ES" dirty="0" err="1"/>
              <a:t>even</a:t>
            </a:r>
            <a:r>
              <a:rPr lang="es-ES" dirty="0"/>
              <a:t>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separate</a:t>
            </a:r>
            <a:r>
              <a:rPr lang="es-ES" dirty="0"/>
              <a:t> </a:t>
            </a:r>
            <a:r>
              <a:rPr lang="es-ES" dirty="0" err="1"/>
              <a:t>courses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‘</a:t>
            </a:r>
            <a:r>
              <a:rPr lang="en-US" dirty="0"/>
              <a:t>tracks’ exist, the two groups of learners are eventually intermingled (in upper-level content courses, for instance).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995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4E847-8502-44F9-A03D-C5FF0B698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B91C0-27F8-48E2-B4E4-4FCE0EA7B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So </a:t>
            </a:r>
            <a:r>
              <a:rPr lang="es-ES" dirty="0" err="1"/>
              <a:t>how</a:t>
            </a:r>
            <a:r>
              <a:rPr lang="es-ES" dirty="0"/>
              <a:t> can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meet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needs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both</a:t>
            </a:r>
            <a:r>
              <a:rPr lang="es-ES" dirty="0"/>
              <a:t> </a:t>
            </a:r>
            <a:r>
              <a:rPr lang="es-ES" dirty="0" err="1"/>
              <a:t>types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learners</a:t>
            </a:r>
            <a:r>
              <a:rPr lang="es-ES" dirty="0"/>
              <a:t>?</a:t>
            </a:r>
          </a:p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does</a:t>
            </a:r>
            <a:r>
              <a:rPr lang="es-ES" dirty="0"/>
              <a:t> </a:t>
            </a:r>
            <a:r>
              <a:rPr lang="es-ES" dirty="0" err="1"/>
              <a:t>research</a:t>
            </a:r>
            <a:r>
              <a:rPr lang="es-ES" dirty="0"/>
              <a:t> </a:t>
            </a:r>
            <a:r>
              <a:rPr lang="es-ES" dirty="0" err="1"/>
              <a:t>tell</a:t>
            </a:r>
            <a:r>
              <a:rPr lang="es-ES" dirty="0"/>
              <a:t> </a:t>
            </a:r>
            <a:r>
              <a:rPr lang="es-ES" dirty="0" err="1"/>
              <a:t>us</a:t>
            </a:r>
            <a:r>
              <a:rPr lang="es-ES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9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5C9E8-3254-4971-9A86-F3F872F56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Research shows that L2 learners tend to focus more on language forms (e.g., verb endings) whereas heritage learners tend to focus more on communicative content.</a:t>
            </a:r>
          </a:p>
          <a:p>
            <a:pPr marL="457200" indent="-457200">
              <a:buAutoNum type="arabicPeriod" startAt="2"/>
            </a:pPr>
            <a:r>
              <a:rPr lang="en-US" sz="2400" dirty="0"/>
              <a:t>HL learners want to have their errors corrected.</a:t>
            </a:r>
          </a:p>
          <a:p>
            <a:pPr marL="457200" indent="-457200">
              <a:buAutoNum type="arabicPeriod" startAt="2"/>
            </a:pPr>
            <a:r>
              <a:rPr lang="en-US" sz="2400" dirty="0"/>
              <a:t>In mixed classes, HL and L2 learners generally have negative perceptions of each other.</a:t>
            </a:r>
          </a:p>
        </p:txBody>
      </p:sp>
      <p:pic>
        <p:nvPicPr>
          <p:cNvPr id="4" name="Picture 2" descr="http://www.missionarabica.com/wp-content/uploads/TrueFalse.jpg">
            <a:extLst>
              <a:ext uri="{FF2B5EF4-FFF2-40B4-BE49-F238E27FC236}">
                <a16:creationId xmlns:a16="http://schemas.microsoft.com/office/drawing/2014/main" id="{A092F78F-1022-4889-BAD7-0D353373C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8171" y="0"/>
            <a:ext cx="3451457" cy="1718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9879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ity Of Illinois">
      <a:dk1>
        <a:srgbClr val="131F33"/>
      </a:dk1>
      <a:lt1>
        <a:srgbClr val="FFFFFF"/>
      </a:lt1>
      <a:dk2>
        <a:srgbClr val="FA6300"/>
      </a:dk2>
      <a:lt2>
        <a:srgbClr val="FAFAFA"/>
      </a:lt2>
      <a:accent1>
        <a:srgbClr val="131F33"/>
      </a:accent1>
      <a:accent2>
        <a:srgbClr val="FA6300"/>
      </a:accent2>
      <a:accent3>
        <a:srgbClr val="555555"/>
      </a:accent3>
      <a:accent4>
        <a:srgbClr val="888888"/>
      </a:accent4>
      <a:accent5>
        <a:srgbClr val="4BACC6"/>
      </a:accent5>
      <a:accent6>
        <a:srgbClr val="F79646"/>
      </a:accent6>
      <a:hlink>
        <a:srgbClr val="666666"/>
      </a:hlink>
      <a:folHlink>
        <a:srgbClr val="AAAAAA"/>
      </a:folHlink>
    </a:clrScheme>
    <a:fontScheme name="Test">
      <a:majorFont>
        <a:latin typeface="Calibri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eaves">
  <a:themeElements>
    <a:clrScheme name="Office Theme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</TotalTime>
  <Words>2476</Words>
  <Application>Microsoft Office PowerPoint</Application>
  <PresentationFormat>On-screen Show (4:3)</PresentationFormat>
  <Paragraphs>211</Paragraphs>
  <Slides>55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ＭＳ Ｐゴシック</vt:lpstr>
      <vt:lpstr>Arial</vt:lpstr>
      <vt:lpstr>Calibri</vt:lpstr>
      <vt:lpstr>Georgia</vt:lpstr>
      <vt:lpstr>Wingdings</vt:lpstr>
      <vt:lpstr>Office Theme</vt:lpstr>
      <vt:lpstr>leaves</vt:lpstr>
      <vt:lpstr>Focusing on form in mixed classes  without losing your focus</vt:lpstr>
      <vt:lpstr>Introduction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shows that L2 learners focus more on language forms (e.g., verb endings) whereas heritage learners focus more on communicative content. </vt:lpstr>
      <vt:lpstr>PowerPoint Presentation</vt:lpstr>
      <vt:lpstr>Sample Form Item</vt:lpstr>
      <vt:lpstr>Sample Meaning-Based Follow-Up</vt:lpstr>
      <vt:lpstr>PowerPoint Presentation</vt:lpstr>
      <vt:lpstr>PowerPoint Presentation</vt:lpstr>
      <vt:lpstr>PowerPoint Presentation</vt:lpstr>
      <vt:lpstr>Torres (2018)</vt:lpstr>
      <vt:lpstr>HL learners want to have their errors corrected. </vt:lpstr>
      <vt:lpstr>In mixed classes, HL and L2 learners generally have negative perceptions of each other.  </vt:lpstr>
      <vt:lpstr>PowerPoint Presentation</vt:lpstr>
      <vt:lpstr>PowerPoint Presentation</vt:lpstr>
      <vt:lpstr>Don’t assume</vt:lpstr>
      <vt:lpstr>PowerPoint Presentation</vt:lpstr>
      <vt:lpstr>Be realistic!</vt:lpstr>
      <vt:lpstr>Teach about language attitudes!</vt:lpstr>
      <vt:lpstr>PowerPoint Presentation</vt:lpstr>
      <vt:lpstr>Incorporate a variety of topics/themes into your teaching</vt:lpstr>
      <vt:lpstr>Focus on form</vt:lpstr>
      <vt:lpstr>Focus on form – just right?</vt:lpstr>
      <vt:lpstr>PowerPoint Presentation</vt:lpstr>
      <vt:lpstr>So what does it mean  to focus on form?</vt:lpstr>
      <vt:lpstr>PowerPoint Presentation</vt:lpstr>
      <vt:lpstr>PowerPoint Presentation</vt:lpstr>
      <vt:lpstr>Techniques</vt:lpstr>
      <vt:lpstr>PowerPoint Presentation</vt:lpstr>
      <vt:lpstr>Some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See the glass as half full!</vt:lpstr>
      <vt:lpstr>Lesson planning</vt:lpstr>
      <vt:lpstr>PowerPoint Presentation</vt:lpstr>
      <vt:lpstr>¡Manos a la obra!</vt:lpstr>
      <vt:lpstr>Objectives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Hoerr</dc:creator>
  <cp:lastModifiedBy>Julia</cp:lastModifiedBy>
  <cp:revision>108</cp:revision>
  <dcterms:created xsi:type="dcterms:W3CDTF">2016-01-13T21:18:08Z</dcterms:created>
  <dcterms:modified xsi:type="dcterms:W3CDTF">2018-04-15T15:08:22Z</dcterms:modified>
</cp:coreProperties>
</file>